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74" r:id="rId12"/>
    <p:sldId id="266" r:id="rId13"/>
    <p:sldId id="268" r:id="rId14"/>
    <p:sldId id="267" r:id="rId15"/>
    <p:sldId id="269" r:id="rId16"/>
    <p:sldId id="270" r:id="rId17"/>
    <p:sldId id="273" r:id="rId18"/>
    <p:sldId id="271" r:id="rId19"/>
    <p:sldId id="27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FB9E"/>
    <a:srgbClr val="578639"/>
    <a:srgbClr val="A2FF79"/>
    <a:srgbClr val="C1FFA6"/>
    <a:srgbClr val="4A742E"/>
    <a:srgbClr val="F3FFED"/>
    <a:srgbClr val="F4FFEF"/>
    <a:srgbClr val="E2FFD5"/>
    <a:srgbClr val="4EA26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BB30E-21B0-49AD-94FF-257468EA8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89EA39-A98F-4054-82DE-BB5E598DE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D60E9C-B263-48D5-96B5-415904AF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C42218-B70E-4E85-BD90-307888C3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7C793A-8B9A-4BA8-8714-7483ED4A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6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12120A-901F-46E9-A710-44568CEE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936620-4A10-4983-A128-413A0531B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2E593D-BD99-4A03-9F68-946B2EC9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5D5642-767C-40D9-A2E9-036663EA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3985A4-A514-4BCA-8D99-8E6D6EAC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5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B6B11A-F32C-4849-AB99-0FFBA6C2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027888-0FB4-4078-92C4-ACF93103F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725BF-B6F5-42B5-BFDA-4312B3212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6BFA33-E862-4E65-A9C9-BE75B095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0AC7BA-64E5-4785-AB00-CF4148EA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82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87ADD-9D0A-4EB3-BDAB-9CA431D5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34036B-8248-4CE0-8017-631928EA4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036A85-967C-4507-9B49-878A70986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BC8476-09FA-4A89-BBAD-39C9C87A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ABC28B-BEEE-40D2-8E59-F93A376A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41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3345A-3A9E-468B-BBE6-9067DEE3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D90497-A74F-4EA7-AA4A-C6B96C687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D7394A-9421-4F9F-99EE-F4EBC54C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4861CC-7553-49CE-8B1D-DFA95E1B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3FF6A5-8B08-49C1-A293-2555B41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01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F2272-9136-4534-B38F-12B330AB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812B05-6AFF-4F75-8C62-E5528C990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5BDD79-08DA-4EE8-97E7-288544766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F6C2D3-E446-4063-A54B-D7348309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3D63A6-D199-4C71-835C-22A97DD5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C42970-4678-498B-9E64-70D36561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95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07C9E-66E4-45A1-96CC-8BEE0EAE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D654EA-1E7B-4056-B6D2-D44DCF524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9BE7E2-F81E-41EC-838B-ADAF12C13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8A78A3-7F74-451C-BA1D-2DBA0BC8D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B953DE-0FF9-4A8D-9767-5D9FBAEF7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69A9856-F83E-44DF-BBB6-7FCA233B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3473E68-D7AC-4613-ADAC-8CEE97E1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6D9A6C8-1C24-4D42-960A-9BE4F775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36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4EF68-9C03-448C-B920-D3154FCA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8D85ED-0FD4-4C5C-95EC-5E6C411F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787DAB-E009-43A0-B3FD-ED2119E0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53AD69-61F9-4BF1-BBFA-32D64633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31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469561-31FB-47EF-8641-E8552AC62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5411938-F6DF-4212-A5E8-1067840F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5C8221-F604-4861-9185-87F3E968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4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75151F-C640-40E2-AF42-67E28741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2B3944-0527-4936-8310-372E697C7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1D7870-F495-4766-A353-7D14853B2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70DAEB-2FFA-4037-90A8-29E95106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C4929A-3147-4FED-953A-D3C0EE00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62B40D-0A9F-450B-AC58-58BA2E14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06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CB8F9-E456-484A-A900-3E8C3FAB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7E1ABD-EF98-4557-A5DC-0237193C9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164863-6696-4501-BFC7-E2CA3F575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6FFB56-FD0E-44C6-BA72-E6621413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2BB3D7-F77B-42C1-A9A4-0B690DAB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DFDCFA-569D-44A2-BA8E-40207A03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2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750BBD1-227B-44CE-92C9-44C65F96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25F6D1-9B80-43A4-9094-7C771A65F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BB599C-7C3B-4FCE-AC09-0491014CF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F1F75-542C-451E-A39B-4EDDB838C779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9853C3-DA09-4539-96D2-1CF381D4B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37ACF0-1940-4E76-A66A-32143A50E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724D-8256-40EB-B129-AFE81E4B05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97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F0D0B1-821C-4103-B2C8-93A8CEEC9956}"/>
              </a:ext>
            </a:extLst>
          </p:cNvPr>
          <p:cNvSpPr txBox="1"/>
          <p:nvPr/>
        </p:nvSpPr>
        <p:spPr>
          <a:xfrm>
            <a:off x="1014141" y="1450655"/>
            <a:ext cx="4908356" cy="395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n w="22225">
                  <a:solidFill>
                    <a:srgbClr val="4A742E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CONCORSO ECOLAMP 2023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2800" i="1" kern="1200" dirty="0">
              <a:ln>
                <a:solidFill>
                  <a:srgbClr val="A2FF79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u="sng" kern="1200" dirty="0" err="1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Elaborati</a:t>
            </a:r>
            <a:r>
              <a:rPr lang="en-US" sz="2800" i="1" u="sng" kern="1200" dirty="0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u="sng" kern="1200" dirty="0" err="1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fotografici</a:t>
            </a:r>
            <a:r>
              <a:rPr lang="en-US" sz="2800" i="1" u="sng" kern="1200" dirty="0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u="sng" kern="1200" dirty="0" err="1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realizzati</a:t>
            </a:r>
            <a:r>
              <a:rPr lang="en-US" sz="2800" i="1" u="sng" kern="1200" dirty="0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u="sng" kern="1200" dirty="0" err="1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nelle</a:t>
            </a:r>
            <a:r>
              <a:rPr lang="en-US" sz="2800" i="1" u="sng" kern="1200" dirty="0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i="1" u="sng" kern="1200" dirty="0" err="1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classi</a:t>
            </a:r>
            <a:r>
              <a:rPr lang="en-US" sz="2800" i="1" u="sng" kern="1200" dirty="0">
                <a:ln>
                  <a:solidFill>
                    <a:srgbClr val="A2FF79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 4VS e 4V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i="1" kern="1200" dirty="0">
              <a:ln>
                <a:solidFill>
                  <a:srgbClr val="A2FF79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NELL’AMBITO DEL PROGETTO RACCOGLIAMO VALORE (</a:t>
            </a:r>
            <a:r>
              <a:rPr lang="en-US" sz="2000" u="sng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piattaforma</a:t>
            </a:r>
            <a:r>
              <a:rPr lang="en-US" sz="20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u="sng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educazione</a:t>
            </a:r>
            <a:r>
              <a:rPr lang="en-US" sz="20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u="sng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digitale</a:t>
            </a:r>
            <a:r>
              <a:rPr lang="en-US" sz="20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i="1" u="sng" kern="1200" dirty="0">
              <a:ln>
                <a:solidFill>
                  <a:srgbClr val="A2FF79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1" name="Straight Connector 1034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07E69E-0AE8-7BFA-E07B-0CB0B886F943}"/>
              </a:ext>
            </a:extLst>
          </p:cNvPr>
          <p:cNvSpPr txBox="1"/>
          <p:nvPr/>
        </p:nvSpPr>
        <p:spPr>
          <a:xfrm>
            <a:off x="7385538" y="1108061"/>
            <a:ext cx="3719363" cy="4571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bg1"/>
                </a:solidFill>
                <a:effectLst/>
              </a:rPr>
              <a:t>“RACCOGLIAMO VALORE”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è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un’iniziativa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GRATUITA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di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sensibilizzazione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alla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raccolta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differenziata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e il 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corretto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smaltimento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dei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 RAEE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(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Rifiuti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di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Apparecchiature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Elettriche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ed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Elettroniche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),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promossa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da </a:t>
            </a:r>
            <a:r>
              <a:rPr lang="en-US" sz="2000" b="1" i="0" dirty="0" err="1">
                <a:solidFill>
                  <a:schemeClr val="bg1"/>
                </a:solidFill>
                <a:effectLst/>
              </a:rPr>
              <a:t>Ecolamp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Consorzio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per il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Recupero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di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Apparecchiature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Elettriche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ed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Elettroniche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operante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dal 2004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su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tutto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il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territorio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nazionale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senza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scopi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di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lucro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9" name="Segnaposto contenuto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BA24FB-CC3E-4C67-9D30-A0929A59F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18" y="408634"/>
            <a:ext cx="1932779" cy="699427"/>
          </a:xfrm>
          <a:prstGeom prst="flowChartAlternateProcess">
            <a:avLst/>
          </a:prstGeom>
          <a:effectLst>
            <a:outerShdw blurRad="508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26" name="Picture 2" descr="Liceo Candiani Bausch - ArtisticoMusicaleCoreutico - YouTube">
            <a:extLst>
              <a:ext uri="{FF2B5EF4-FFF2-40B4-BE49-F238E27FC236}">
                <a16:creationId xmlns:a16="http://schemas.microsoft.com/office/drawing/2014/main" id="{5A0D013B-6BF9-464A-BB9E-3201B9506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9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2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2" b="12742"/>
          <a:stretch/>
        </p:blipFill>
        <p:spPr bwMode="auto">
          <a:xfrm>
            <a:off x="1047920" y="232956"/>
            <a:ext cx="1835363" cy="926098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schemeClr val="tx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C73D74-2947-1E82-5CB2-4FB656A7A5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23" t="50000" r="20154" b="34146"/>
          <a:stretch/>
        </p:blipFill>
        <p:spPr>
          <a:xfrm>
            <a:off x="1014141" y="5510684"/>
            <a:ext cx="2307101" cy="10867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21A50E-8713-4903-1554-961F98182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93" t="71395" r="18538" b="12597"/>
          <a:stretch/>
        </p:blipFill>
        <p:spPr>
          <a:xfrm>
            <a:off x="3571482" y="5510684"/>
            <a:ext cx="7835706" cy="10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1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B54F56-8CBA-4297-AA62-5FECA121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4"/>
            <a:ext cx="6124576" cy="8845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it-IT" sz="7200" dirty="0">
                <a:solidFill>
                  <a:schemeClr val="bg1"/>
                </a:solidFill>
              </a:rPr>
              <a:t>DAVVERO NON SONO PIÙ UTILI?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84C6F7-733A-0D57-D475-FDF38536D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8702" y="2663687"/>
            <a:ext cx="6671750" cy="3962400"/>
          </a:xfr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Nella </a:t>
            </a:r>
            <a:r>
              <a:rPr lang="en-US" sz="1800" dirty="0" err="1">
                <a:solidFill>
                  <a:schemeClr val="bg1"/>
                </a:solidFill>
              </a:rPr>
              <a:t>foto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ritratti</a:t>
            </a:r>
            <a:r>
              <a:rPr lang="en-US" sz="1800" dirty="0">
                <a:solidFill>
                  <a:schemeClr val="bg1"/>
                </a:solidFill>
              </a:rPr>
              <a:t> due </a:t>
            </a:r>
            <a:r>
              <a:rPr lang="en-US" sz="1800" dirty="0" err="1">
                <a:solidFill>
                  <a:schemeClr val="bg1"/>
                </a:solidFill>
              </a:rPr>
              <a:t>grandi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elettrodomestici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ormai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inutilizzati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en-US" sz="1800" dirty="0" err="1">
                <a:solidFill>
                  <a:schemeClr val="bg1"/>
                </a:solidFill>
              </a:rPr>
              <a:t>si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tratta</a:t>
            </a:r>
            <a:r>
              <a:rPr lang="en-US" sz="1800" dirty="0">
                <a:solidFill>
                  <a:schemeClr val="bg1"/>
                </a:solidFill>
              </a:rPr>
              <a:t> di due </a:t>
            </a:r>
            <a:r>
              <a:rPr lang="en-US" sz="1800" dirty="0" err="1">
                <a:solidFill>
                  <a:schemeClr val="bg1"/>
                </a:solidFill>
              </a:rPr>
              <a:t>cosidetti</a:t>
            </a:r>
            <a:r>
              <a:rPr lang="en-US" sz="1800" dirty="0">
                <a:solidFill>
                  <a:schemeClr val="bg1"/>
                </a:solidFill>
              </a:rPr>
              <a:t> RAEE </a:t>
            </a:r>
            <a:r>
              <a:rPr lang="en-US" sz="1800" dirty="0" err="1">
                <a:solidFill>
                  <a:schemeClr val="bg1"/>
                </a:solidFill>
              </a:rPr>
              <a:t>ovvero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rifiuti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apparecchiature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elettriche</a:t>
            </a:r>
            <a:r>
              <a:rPr lang="en-US" sz="1800" dirty="0">
                <a:solidFill>
                  <a:schemeClr val="bg1"/>
                </a:solidFill>
              </a:rPr>
              <a:t> ed </a:t>
            </a:r>
            <a:r>
              <a:rPr lang="en-US" sz="1800" dirty="0" err="1">
                <a:solidFill>
                  <a:schemeClr val="bg1"/>
                </a:solidFill>
              </a:rPr>
              <a:t>elettroniche</a:t>
            </a:r>
            <a:r>
              <a:rPr lang="en-US" sz="1800" dirty="0">
                <a:solidFill>
                  <a:schemeClr val="bg1"/>
                </a:solidFill>
              </a:rPr>
              <a:t> o </a:t>
            </a:r>
            <a:r>
              <a:rPr lang="en-US" sz="1800" dirty="0" err="1">
                <a:solidFill>
                  <a:schemeClr val="bg1"/>
                </a:solidFill>
              </a:rPr>
              <a:t>semplicemente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rifiuti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elettronici</a:t>
            </a:r>
            <a:r>
              <a:rPr lang="en-US" sz="1800" dirty="0">
                <a:solidFill>
                  <a:schemeClr val="bg1"/>
                </a:solidFill>
              </a:rPr>
              <a:t>, in </a:t>
            </a:r>
            <a:r>
              <a:rPr lang="en-US" sz="1800" dirty="0" err="1">
                <a:solidFill>
                  <a:schemeClr val="bg1"/>
                </a:solidFill>
              </a:rPr>
              <a:t>particolare</a:t>
            </a:r>
            <a:r>
              <a:rPr lang="en-US" sz="1800" dirty="0">
                <a:solidFill>
                  <a:schemeClr val="bg1"/>
                </a:solidFill>
              </a:rPr>
              <a:t> di due RAEE </a:t>
            </a:r>
            <a:r>
              <a:rPr lang="en-US" sz="1800" dirty="0" err="1">
                <a:solidFill>
                  <a:schemeClr val="bg1"/>
                </a:solidFill>
              </a:rPr>
              <a:t>della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classe</a:t>
            </a:r>
            <a:r>
              <a:rPr lang="en-US" sz="1800" dirty="0">
                <a:solidFill>
                  <a:schemeClr val="bg1"/>
                </a:solidFill>
              </a:rPr>
              <a:t> R1 e R2. </a:t>
            </a:r>
            <a:r>
              <a:rPr lang="en-US" sz="1800" dirty="0" err="1">
                <a:solidFill>
                  <a:schemeClr val="bg1"/>
                </a:solidFill>
              </a:rPr>
              <a:t>Spesso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vengono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accatastati</a:t>
            </a:r>
            <a:r>
              <a:rPr lang="en-US" sz="1800" dirty="0">
                <a:solidFill>
                  <a:schemeClr val="bg1"/>
                </a:solidFill>
              </a:rPr>
              <a:t> in un </a:t>
            </a:r>
            <a:r>
              <a:rPr lang="en-US" sz="1800" dirty="0" err="1">
                <a:solidFill>
                  <a:schemeClr val="bg1"/>
                </a:solidFill>
              </a:rPr>
              <a:t>angolo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della</a:t>
            </a:r>
            <a:r>
              <a:rPr lang="en-US" sz="1800" dirty="0">
                <a:solidFill>
                  <a:schemeClr val="bg1"/>
                </a:solidFill>
              </a:rPr>
              <a:t> casa </a:t>
            </a:r>
            <a:r>
              <a:rPr lang="en-US" sz="1800" dirty="0" err="1">
                <a:solidFill>
                  <a:schemeClr val="bg1"/>
                </a:solidFill>
              </a:rPr>
              <a:t>perchè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ignora</a:t>
            </a:r>
            <a:r>
              <a:rPr lang="en-US" sz="1800" dirty="0">
                <a:solidFill>
                  <a:schemeClr val="bg1"/>
                </a:solidFill>
              </a:rPr>
              <a:t> il </a:t>
            </a:r>
            <a:r>
              <a:rPr lang="en-US" sz="1800" dirty="0" err="1">
                <a:solidFill>
                  <a:schemeClr val="bg1"/>
                </a:solidFill>
              </a:rPr>
              <a:t>fatto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che</a:t>
            </a:r>
            <a:r>
              <a:rPr lang="en-US" sz="1800" dirty="0">
                <a:solidFill>
                  <a:schemeClr val="bg1"/>
                </a:solidFill>
              </a:rPr>
              <a:t> al </a:t>
            </a:r>
            <a:r>
              <a:rPr lang="en-US" sz="1800" dirty="0" err="1">
                <a:solidFill>
                  <a:schemeClr val="bg1"/>
                </a:solidFill>
              </a:rPr>
              <a:t>momento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dell'acquisto</a:t>
            </a:r>
            <a:r>
              <a:rPr lang="en-US" sz="1800" dirty="0">
                <a:solidFill>
                  <a:schemeClr val="bg1"/>
                </a:solidFill>
              </a:rPr>
              <a:t> di un </a:t>
            </a:r>
            <a:r>
              <a:rPr lang="en-US" sz="1800" dirty="0" err="1">
                <a:solidFill>
                  <a:schemeClr val="bg1"/>
                </a:solidFill>
              </a:rPr>
              <a:t>apparecchio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analogo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quello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vecchio</a:t>
            </a:r>
            <a:r>
              <a:rPr lang="en-US" sz="1800" dirty="0">
                <a:solidFill>
                  <a:schemeClr val="bg1"/>
                </a:solidFill>
              </a:rPr>
              <a:t> o </a:t>
            </a:r>
            <a:r>
              <a:rPr lang="en-US" sz="1800" dirty="0" err="1">
                <a:solidFill>
                  <a:schemeClr val="bg1"/>
                </a:solidFill>
              </a:rPr>
              <a:t>guasto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può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essere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lasciato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nel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negozio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purchè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questo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sia</a:t>
            </a:r>
            <a:r>
              <a:rPr lang="en-US" sz="1800" dirty="0">
                <a:solidFill>
                  <a:schemeClr val="bg1"/>
                </a:solidFill>
              </a:rPr>
              <a:t> un </a:t>
            </a:r>
            <a:r>
              <a:rPr lang="en-US" sz="1800" dirty="0" err="1">
                <a:solidFill>
                  <a:schemeClr val="bg1"/>
                </a:solidFill>
              </a:rPr>
              <a:t>grande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centro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vendita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err="1">
                <a:solidFill>
                  <a:schemeClr val="bg1"/>
                </a:solidFill>
              </a:rPr>
              <a:t>più</a:t>
            </a:r>
            <a:r>
              <a:rPr lang="en-US" sz="1800" dirty="0">
                <a:solidFill>
                  <a:schemeClr val="bg1"/>
                </a:solidFill>
              </a:rPr>
              <a:t> di 400 </a:t>
            </a:r>
            <a:r>
              <a:rPr lang="en-US" sz="1800" dirty="0" err="1">
                <a:solidFill>
                  <a:schemeClr val="bg1"/>
                </a:solidFill>
              </a:rPr>
              <a:t>mq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superficie</a:t>
            </a:r>
            <a:r>
              <a:rPr lang="en-US" sz="1800" dirty="0">
                <a:solidFill>
                  <a:schemeClr val="bg1"/>
                </a:solidFill>
              </a:rPr>
              <a:t>) e </a:t>
            </a:r>
            <a:r>
              <a:rPr lang="en-US" sz="1800" dirty="0" err="1">
                <a:solidFill>
                  <a:schemeClr val="bg1"/>
                </a:solidFill>
              </a:rPr>
              <a:t>purchè</a:t>
            </a:r>
            <a:r>
              <a:rPr lang="en-US" sz="1800" dirty="0">
                <a:solidFill>
                  <a:schemeClr val="bg1"/>
                </a:solidFill>
              </a:rPr>
              <a:t> il </a:t>
            </a:r>
            <a:r>
              <a:rPr lang="en-US" sz="1800" dirty="0" err="1">
                <a:solidFill>
                  <a:schemeClr val="bg1"/>
                </a:solidFill>
              </a:rPr>
              <a:t>vecchio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apparecchio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consegnato</a:t>
            </a:r>
            <a:r>
              <a:rPr lang="en-US" sz="1800" dirty="0">
                <a:solidFill>
                  <a:schemeClr val="bg1"/>
                </a:solidFill>
              </a:rPr>
              <a:t>/</a:t>
            </a:r>
            <a:r>
              <a:rPr lang="en-US" sz="1800" dirty="0" err="1">
                <a:solidFill>
                  <a:schemeClr val="bg1"/>
                </a:solidFill>
              </a:rPr>
              <a:t>ritirato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contestualmente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all'acquisto</a:t>
            </a:r>
            <a:r>
              <a:rPr lang="en-US" sz="1800" dirty="0">
                <a:solidFill>
                  <a:schemeClr val="bg1"/>
                </a:solidFill>
              </a:rPr>
              <a:t> del nuovo. </a:t>
            </a:r>
            <a:r>
              <a:rPr lang="en-US" sz="1800" dirty="0" err="1">
                <a:solidFill>
                  <a:schemeClr val="bg1"/>
                </a:solidFill>
              </a:rPr>
              <a:t>Peggio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ancora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potrebbero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essere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abbandonati</a:t>
            </a:r>
            <a:r>
              <a:rPr lang="en-US" sz="1800" dirty="0">
                <a:solidFill>
                  <a:schemeClr val="bg1"/>
                </a:solidFill>
              </a:rPr>
              <a:t> in </a:t>
            </a:r>
            <a:r>
              <a:rPr lang="en-US" sz="1800" dirty="0" err="1">
                <a:solidFill>
                  <a:schemeClr val="bg1"/>
                </a:solidFill>
              </a:rPr>
              <a:t>discariche</a:t>
            </a:r>
            <a:r>
              <a:rPr lang="en-US" sz="1800" dirty="0">
                <a:solidFill>
                  <a:schemeClr val="bg1"/>
                </a:solidFill>
              </a:rPr>
              <a:t> abusive. Ad </a:t>
            </a:r>
            <a:r>
              <a:rPr lang="en-US" sz="1800" dirty="0" err="1">
                <a:solidFill>
                  <a:schemeClr val="bg1"/>
                </a:solidFill>
              </a:rPr>
              <a:t>ogni</a:t>
            </a:r>
            <a:r>
              <a:rPr lang="en-US" sz="1800" dirty="0">
                <a:solidFill>
                  <a:schemeClr val="bg1"/>
                </a:solidFill>
              </a:rPr>
              <a:t> modo, non </a:t>
            </a:r>
            <a:r>
              <a:rPr lang="en-US" sz="1800" dirty="0" err="1">
                <a:solidFill>
                  <a:schemeClr val="bg1"/>
                </a:solidFill>
              </a:rPr>
              <a:t>conferire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questi</a:t>
            </a:r>
            <a:r>
              <a:rPr lang="en-US" sz="1800" dirty="0">
                <a:solidFill>
                  <a:schemeClr val="bg1"/>
                </a:solidFill>
              </a:rPr>
              <a:t> RAEE </a:t>
            </a:r>
            <a:r>
              <a:rPr lang="en-US" sz="1800" dirty="0" err="1">
                <a:solidFill>
                  <a:schemeClr val="bg1"/>
                </a:solidFill>
              </a:rPr>
              <a:t>negli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appositi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centri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significa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impedire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recuperare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tanti </a:t>
            </a:r>
            <a:r>
              <a:rPr lang="en-US" sz="1800" dirty="0" err="1">
                <a:solidFill>
                  <a:schemeClr val="bg1"/>
                </a:solidFill>
              </a:rPr>
              <a:t>materiali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ancora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utili</a:t>
            </a:r>
            <a:r>
              <a:rPr lang="en-US" sz="1800" dirty="0">
                <a:solidFill>
                  <a:schemeClr val="bg1"/>
                </a:solidFill>
              </a:rPr>
              <a:t> o, al </a:t>
            </a:r>
            <a:r>
              <a:rPr lang="en-US" sz="1800" dirty="0" err="1">
                <a:solidFill>
                  <a:schemeClr val="bg1"/>
                </a:solidFill>
              </a:rPr>
              <a:t>contrario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dannosi</a:t>
            </a:r>
            <a:r>
              <a:rPr lang="en-US" sz="1800" dirty="0">
                <a:solidFill>
                  <a:schemeClr val="bg1"/>
                </a:solidFill>
              </a:rPr>
              <a:t> al fine di </a:t>
            </a:r>
            <a:r>
              <a:rPr lang="en-US" sz="1800" dirty="0" err="1">
                <a:solidFill>
                  <a:schemeClr val="bg1"/>
                </a:solidFill>
              </a:rPr>
              <a:t>limitare</a:t>
            </a:r>
            <a:r>
              <a:rPr lang="en-US" sz="1800" dirty="0">
                <a:solidFill>
                  <a:schemeClr val="bg1"/>
                </a:solidFill>
              </a:rPr>
              <a:t> il </a:t>
            </a:r>
            <a:r>
              <a:rPr lang="en-US" sz="1800" dirty="0" err="1">
                <a:solidFill>
                  <a:schemeClr val="bg1"/>
                </a:solidFill>
              </a:rPr>
              <a:t>loro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impatto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sull'ambiente</a:t>
            </a:r>
            <a:r>
              <a:rPr lang="en-US" sz="1800" dirty="0">
                <a:solidFill>
                  <a:schemeClr val="bg1"/>
                </a:solidFill>
              </a:rPr>
              <a:t>.  (di Clarissa </a:t>
            </a:r>
            <a:r>
              <a:rPr lang="en-US" sz="1800" dirty="0" err="1">
                <a:solidFill>
                  <a:schemeClr val="bg1"/>
                </a:solidFill>
              </a:rPr>
              <a:t>Ciliberti</a:t>
            </a:r>
            <a:r>
              <a:rPr lang="en-US" sz="1800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5" name="Immagine 4" descr="Immagine che contiene interno, pavimento, muro, elettrodomestico&#10;&#10;Descrizione generata automaticamente">
            <a:extLst>
              <a:ext uri="{FF2B5EF4-FFF2-40B4-BE49-F238E27FC236}">
                <a16:creationId xmlns:a16="http://schemas.microsoft.com/office/drawing/2014/main" id="{3014329E-C98C-614A-4AC0-CC3FC10D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r="1" b="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244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8E6A80-24AC-008F-AA11-BC1B2B68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197768"/>
            <a:ext cx="4605340" cy="856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RICICLA I RAEE PER UN FUTURO MIGLIORE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9193BC-7E47-D506-EC3F-301B16E90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454" y="2194377"/>
            <a:ext cx="4605340" cy="33015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PC, tablet, </a:t>
            </a:r>
            <a:r>
              <a:rPr lang="en-US" sz="1400" dirty="0" err="1">
                <a:solidFill>
                  <a:schemeClr val="bg1"/>
                </a:solidFill>
              </a:rPr>
              <a:t>videogiochi</a:t>
            </a:r>
            <a:r>
              <a:rPr lang="en-US" sz="1400" dirty="0">
                <a:solidFill>
                  <a:schemeClr val="bg1"/>
                </a:solidFill>
              </a:rPr>
              <a:t>, smartphone: </a:t>
            </a:r>
            <a:r>
              <a:rPr lang="en-US" sz="1400" dirty="0" err="1">
                <a:solidFill>
                  <a:schemeClr val="bg1"/>
                </a:solidFill>
              </a:rPr>
              <a:t>quanti</a:t>
            </a:r>
            <a:r>
              <a:rPr lang="en-US" sz="1400" dirty="0">
                <a:solidFill>
                  <a:schemeClr val="bg1"/>
                </a:solidFill>
              </a:rPr>
              <a:t> ne </a:t>
            </a:r>
            <a:r>
              <a:rPr lang="en-US" sz="1400" dirty="0" err="1">
                <a:solidFill>
                  <a:schemeClr val="bg1"/>
                </a:solidFill>
              </a:rPr>
              <a:t>abbiamo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nelle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nostre</a:t>
            </a:r>
            <a:r>
              <a:rPr lang="en-US" sz="1400" dirty="0">
                <a:solidFill>
                  <a:schemeClr val="bg1"/>
                </a:solidFill>
              </a:rPr>
              <a:t> case? </a:t>
            </a:r>
            <a:r>
              <a:rPr lang="en-US" sz="1400" dirty="0" err="1">
                <a:solidFill>
                  <a:schemeClr val="bg1"/>
                </a:solidFill>
              </a:rPr>
              <a:t>Ognuno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questi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apparecchi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contiene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moltissimi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elementi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chimici</a:t>
            </a:r>
            <a:r>
              <a:rPr lang="en-US" sz="1400" dirty="0">
                <a:solidFill>
                  <a:schemeClr val="bg1"/>
                </a:solidFill>
              </a:rPr>
              <a:t>, la cui </a:t>
            </a:r>
            <a:r>
              <a:rPr lang="en-US" sz="1400" dirty="0" err="1">
                <a:solidFill>
                  <a:schemeClr val="bg1"/>
                </a:solidFill>
              </a:rPr>
              <a:t>estrazione</a:t>
            </a:r>
            <a:r>
              <a:rPr lang="en-US" sz="1400" dirty="0">
                <a:solidFill>
                  <a:schemeClr val="bg1"/>
                </a:solidFill>
              </a:rPr>
              <a:t> è </a:t>
            </a:r>
            <a:r>
              <a:rPr lang="en-US" sz="1400" dirty="0" err="1">
                <a:solidFill>
                  <a:schemeClr val="bg1"/>
                </a:solidFill>
              </a:rPr>
              <a:t>spesso</a:t>
            </a:r>
            <a:r>
              <a:rPr lang="en-US" sz="1400" dirty="0">
                <a:solidFill>
                  <a:schemeClr val="bg1"/>
                </a:solidFill>
              </a:rPr>
              <a:t> molto </a:t>
            </a:r>
            <a:r>
              <a:rPr lang="en-US" sz="1400" dirty="0" err="1">
                <a:solidFill>
                  <a:schemeClr val="bg1"/>
                </a:solidFill>
              </a:rPr>
              <a:t>dispendiosa</a:t>
            </a:r>
            <a:r>
              <a:rPr lang="en-US" sz="1400" dirty="0">
                <a:solidFill>
                  <a:schemeClr val="bg1"/>
                </a:solidFill>
              </a:rPr>
              <a:t> in termini di </a:t>
            </a:r>
            <a:r>
              <a:rPr lang="en-US" sz="1400" dirty="0" err="1">
                <a:solidFill>
                  <a:schemeClr val="bg1"/>
                </a:solidFill>
              </a:rPr>
              <a:t>sostenibilità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richiesta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acqua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energia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consumo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suolo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distruzione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biodiversità</a:t>
            </a:r>
            <a:r>
              <a:rPr lang="en-US" sz="1400" dirty="0">
                <a:solidFill>
                  <a:schemeClr val="bg1"/>
                </a:solidFill>
              </a:rPr>
              <a:t>...). Un </a:t>
            </a:r>
            <a:r>
              <a:rPr lang="en-US" sz="1400" dirty="0" err="1">
                <a:solidFill>
                  <a:schemeClr val="bg1"/>
                </a:solidFill>
              </a:rPr>
              <a:t>esperimento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dell'Università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britannica</a:t>
            </a:r>
            <a:r>
              <a:rPr lang="en-US" sz="1400" dirty="0">
                <a:solidFill>
                  <a:schemeClr val="bg1"/>
                </a:solidFill>
              </a:rPr>
              <a:t> di Plymouth </a:t>
            </a:r>
            <a:r>
              <a:rPr lang="en-US" sz="1400" dirty="0" err="1">
                <a:solidFill>
                  <a:schemeClr val="bg1"/>
                </a:solidFill>
              </a:rPr>
              <a:t>dimostra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che</a:t>
            </a:r>
            <a:r>
              <a:rPr lang="en-US" sz="1400" dirty="0">
                <a:solidFill>
                  <a:schemeClr val="bg1"/>
                </a:solidFill>
              </a:rPr>
              <a:t>, per </a:t>
            </a:r>
            <a:r>
              <a:rPr lang="en-US" sz="1400" dirty="0" err="1">
                <a:solidFill>
                  <a:schemeClr val="bg1"/>
                </a:solidFill>
              </a:rPr>
              <a:t>produrre</a:t>
            </a:r>
            <a:r>
              <a:rPr lang="en-US" sz="1400" dirty="0">
                <a:solidFill>
                  <a:schemeClr val="bg1"/>
                </a:solidFill>
              </a:rPr>
              <a:t> un solo </a:t>
            </a:r>
            <a:r>
              <a:rPr lang="en-US" sz="1400" dirty="0" err="1">
                <a:solidFill>
                  <a:schemeClr val="bg1"/>
                </a:solidFill>
              </a:rPr>
              <a:t>telefonino</a:t>
            </a:r>
            <a:r>
              <a:rPr lang="en-US" sz="1400" dirty="0">
                <a:solidFill>
                  <a:schemeClr val="bg1"/>
                </a:solidFill>
              </a:rPr>
              <a:t>, è </a:t>
            </a:r>
            <a:r>
              <a:rPr lang="en-US" sz="1400" dirty="0" err="1">
                <a:solidFill>
                  <a:schemeClr val="bg1"/>
                </a:solidFill>
              </a:rPr>
              <a:t>necessaria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l'estrazione</a:t>
            </a:r>
            <a:r>
              <a:rPr lang="en-US" sz="1400" dirty="0">
                <a:solidFill>
                  <a:schemeClr val="bg1"/>
                </a:solidFill>
              </a:rPr>
              <a:t> di 10-15 kg di </a:t>
            </a:r>
            <a:r>
              <a:rPr lang="en-US" sz="1400" dirty="0" err="1">
                <a:solidFill>
                  <a:schemeClr val="bg1"/>
                </a:solidFill>
              </a:rPr>
              <a:t>minerali</a:t>
            </a:r>
            <a:r>
              <a:rPr lang="en-US" sz="1400" dirty="0">
                <a:solidFill>
                  <a:schemeClr val="bg1"/>
                </a:solidFill>
              </a:rPr>
              <a:t>.  Per </a:t>
            </a:r>
            <a:r>
              <a:rPr lang="en-US" sz="1400" dirty="0" err="1">
                <a:solidFill>
                  <a:schemeClr val="bg1"/>
                </a:solidFill>
              </a:rPr>
              <a:t>questo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molte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delle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maggiori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aziende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produttrici</a:t>
            </a:r>
            <a:r>
              <a:rPr lang="en-US" sz="1400" dirty="0">
                <a:solidFill>
                  <a:schemeClr val="bg1"/>
                </a:solidFill>
              </a:rPr>
              <a:t> di smartphone </a:t>
            </a:r>
            <a:r>
              <a:rPr lang="en-US" sz="1400" dirty="0" err="1">
                <a:solidFill>
                  <a:schemeClr val="bg1"/>
                </a:solidFill>
              </a:rPr>
              <a:t>stanno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aumentando</a:t>
            </a:r>
            <a:r>
              <a:rPr lang="en-US" sz="1400" dirty="0">
                <a:solidFill>
                  <a:schemeClr val="bg1"/>
                </a:solidFill>
              </a:rPr>
              <a:t> il </a:t>
            </a:r>
            <a:r>
              <a:rPr lang="en-US" sz="1400" dirty="0" err="1">
                <a:solidFill>
                  <a:schemeClr val="bg1"/>
                </a:solidFill>
              </a:rPr>
              <a:t>loro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impegno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nel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riciclo</a:t>
            </a:r>
            <a:r>
              <a:rPr lang="en-US" sz="1400" dirty="0">
                <a:solidFill>
                  <a:schemeClr val="bg1"/>
                </a:solidFill>
              </a:rPr>
              <a:t>, un segno del </a:t>
            </a:r>
            <a:r>
              <a:rPr lang="en-US" sz="1400" dirty="0" err="1">
                <a:solidFill>
                  <a:schemeClr val="bg1"/>
                </a:solidFill>
              </a:rPr>
              <a:t>fatto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che</a:t>
            </a:r>
            <a:r>
              <a:rPr lang="en-US" sz="1400" dirty="0">
                <a:solidFill>
                  <a:schemeClr val="bg1"/>
                </a:solidFill>
              </a:rPr>
              <a:t> la </a:t>
            </a:r>
            <a:r>
              <a:rPr lang="en-US" sz="1400" dirty="0" err="1">
                <a:solidFill>
                  <a:schemeClr val="bg1"/>
                </a:solidFill>
              </a:rPr>
              <a:t>società</a:t>
            </a:r>
            <a:r>
              <a:rPr lang="en-US" sz="1400" dirty="0">
                <a:solidFill>
                  <a:schemeClr val="bg1"/>
                </a:solidFill>
              </a:rPr>
              <a:t> '</a:t>
            </a:r>
            <a:r>
              <a:rPr lang="en-US" sz="1400" dirty="0" err="1">
                <a:solidFill>
                  <a:schemeClr val="bg1"/>
                </a:solidFill>
              </a:rPr>
              <a:t>usa</a:t>
            </a:r>
            <a:r>
              <a:rPr lang="en-US" sz="1400" dirty="0">
                <a:solidFill>
                  <a:schemeClr val="bg1"/>
                </a:solidFill>
              </a:rPr>
              <a:t> e </a:t>
            </a:r>
            <a:r>
              <a:rPr lang="en-US" sz="1400" dirty="0" err="1">
                <a:solidFill>
                  <a:schemeClr val="bg1"/>
                </a:solidFill>
              </a:rPr>
              <a:t>getta</a:t>
            </a:r>
            <a:r>
              <a:rPr lang="en-US" sz="1400" dirty="0">
                <a:solidFill>
                  <a:schemeClr val="bg1"/>
                </a:solidFill>
              </a:rPr>
              <a:t>' in cui </a:t>
            </a:r>
            <a:r>
              <a:rPr lang="en-US" sz="1400" dirty="0" err="1">
                <a:solidFill>
                  <a:schemeClr val="bg1"/>
                </a:solidFill>
              </a:rPr>
              <a:t>abbiamo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vissuto</a:t>
            </a:r>
            <a:r>
              <a:rPr lang="en-US" sz="1400" dirty="0">
                <a:solidFill>
                  <a:schemeClr val="bg1"/>
                </a:solidFill>
              </a:rPr>
              <a:t> per </a:t>
            </a:r>
            <a:r>
              <a:rPr lang="en-US" sz="1400" dirty="0" err="1">
                <a:solidFill>
                  <a:schemeClr val="bg1"/>
                </a:solidFill>
              </a:rPr>
              <a:t>decenni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finalmente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cambiando</a:t>
            </a:r>
            <a:r>
              <a:rPr lang="en-US" sz="1400" dirty="0">
                <a:solidFill>
                  <a:schemeClr val="bg1"/>
                </a:solidFill>
              </a:rPr>
              <a:t>. Ma </a:t>
            </a:r>
            <a:r>
              <a:rPr lang="en-US" sz="1400" dirty="0" err="1">
                <a:solidFill>
                  <a:schemeClr val="bg1"/>
                </a:solidFill>
              </a:rPr>
              <a:t>anche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noi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cittadini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consumatori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dovremmo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cambiare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nostri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comportamenti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cercando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limitare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l'acquisto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nuovi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dispositivi</a:t>
            </a:r>
            <a:r>
              <a:rPr lang="en-US" sz="1400" dirty="0">
                <a:solidFill>
                  <a:schemeClr val="bg1"/>
                </a:solidFill>
              </a:rPr>
              <a:t> e </a:t>
            </a:r>
            <a:r>
              <a:rPr lang="en-US" sz="1400" dirty="0" err="1">
                <a:solidFill>
                  <a:schemeClr val="bg1"/>
                </a:solidFill>
              </a:rPr>
              <a:t>incentivando</a:t>
            </a:r>
            <a:r>
              <a:rPr lang="en-US" sz="1400" dirty="0">
                <a:solidFill>
                  <a:schemeClr val="bg1"/>
                </a:solidFill>
              </a:rPr>
              <a:t> il </a:t>
            </a:r>
            <a:r>
              <a:rPr lang="en-US" sz="1400" dirty="0" err="1">
                <a:solidFill>
                  <a:schemeClr val="bg1"/>
                </a:solidFill>
              </a:rPr>
              <a:t>riciclo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quelli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vecchi</a:t>
            </a:r>
            <a:r>
              <a:rPr lang="en-US" sz="1400" dirty="0">
                <a:solidFill>
                  <a:schemeClr val="bg1"/>
                </a:solidFill>
              </a:rPr>
              <a:t> con </a:t>
            </a:r>
            <a:r>
              <a:rPr lang="en-US" sz="1400" dirty="0" err="1">
                <a:solidFill>
                  <a:schemeClr val="bg1"/>
                </a:solidFill>
              </a:rPr>
              <a:t>una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corretta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raccolta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dei</a:t>
            </a:r>
            <a:r>
              <a:rPr lang="en-US" sz="1400" dirty="0">
                <a:solidFill>
                  <a:schemeClr val="bg1"/>
                </a:solidFill>
              </a:rPr>
              <a:t> RAEE.     (di </a:t>
            </a:r>
            <a:r>
              <a:rPr lang="en-US" sz="1400" dirty="0" err="1">
                <a:solidFill>
                  <a:schemeClr val="bg1"/>
                </a:solidFill>
              </a:rPr>
              <a:t>Giorgia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Zavarisi</a:t>
            </a:r>
            <a:r>
              <a:rPr lang="en-US" sz="1400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5" name="Immagine 4" descr="Immagine che contiene testo, pianta&#10;&#10;Descrizione generata automaticamente">
            <a:extLst>
              <a:ext uri="{FF2B5EF4-FFF2-40B4-BE49-F238E27FC236}">
                <a16:creationId xmlns:a16="http://schemas.microsoft.com/office/drawing/2014/main" id="{5B9D6101-3F57-94FE-9B79-45E2030AA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3174" b="2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2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1535F27-7A16-A231-4032-BC7EC29F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 fontScale="90000"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ANCHE LE LAMPADINE SONO RAEE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105329-F010-D8AE-8D4A-9F588D63A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22574"/>
            <a:ext cx="4621695" cy="578126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Foto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poesia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di Carlotta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Mazzon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4V</a:t>
            </a:r>
          </a:p>
        </p:txBody>
      </p:sp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A3BD3C-205D-9AFC-7F2E-743014B7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8" r="1" b="19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6911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C1F6022-DA85-91CA-676A-EF5724CB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357"/>
            <a:ext cx="6140449" cy="6891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SEGUI IL BIDONE SBARRATO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2657660-D9E4-0275-B5CC-2C9352D42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87827"/>
            <a:ext cx="6140449" cy="402086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Non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sai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dove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buttare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lampadina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che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non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funziona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più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? Se ha il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simbolo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bidone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sbarrato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è un RAEE.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Quindi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non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va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buttata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vetro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nemmeno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nell'indifferenziata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o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peggio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ancora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non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va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abbandonata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nell'ambiente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. Le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lampadine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a led e a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scarica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, le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lampade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fluorescenti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compatte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, e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tubi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fluorescenti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e tutti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gli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apparecchi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di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illuminazione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a fine vita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diventano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dei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RAEE (R5 e R4).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Vanno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conferiti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negli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appositi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contenitori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posti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nelle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isole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ecologiche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presenti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ogni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comune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. E' un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gesto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semplice,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che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richiede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un po' di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organizzazione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a casa e un po' del nostro tempo, ma ne vale la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pena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per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salvaguardare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noi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e il nostro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pianeta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(di Alessandra </a:t>
            </a: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Banfi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4V)</a:t>
            </a:r>
          </a:p>
        </p:txBody>
      </p:sp>
      <p:pic>
        <p:nvPicPr>
          <p:cNvPr id="8" name="Segnaposto immagine 7" descr="Immagine che contiene cielo, montagna, aria aperta&#10;&#10;Descrizione generata automaticamente">
            <a:extLst>
              <a:ext uri="{FF2B5EF4-FFF2-40B4-BE49-F238E27FC236}">
                <a16:creationId xmlns:a16="http://schemas.microsoft.com/office/drawing/2014/main" id="{BAF4A06E-2B30-7E50-1A50-B471623234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8495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352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5AED34-3047-F2B0-CD57-9FC1DCA7A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 r="9089" b="881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45E46E5-0F27-24AD-02AD-2DE07E4C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4792092"/>
            <a:ext cx="4023360" cy="12490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QUANTI NE ACCUMULIAMO?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B65F65-24D5-E75E-A36F-6D50D0F67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549" y="998873"/>
            <a:ext cx="4306956" cy="328127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In </a:t>
            </a:r>
            <a:r>
              <a:rPr lang="en-US" sz="1600" dirty="0" err="1">
                <a:solidFill>
                  <a:schemeClr val="tx1"/>
                </a:solidFill>
              </a:rPr>
              <a:t>ogni</a:t>
            </a:r>
            <a:r>
              <a:rPr lang="en-US" sz="1600" dirty="0">
                <a:solidFill>
                  <a:schemeClr val="tx1"/>
                </a:solidFill>
              </a:rPr>
              <a:t> casa </a:t>
            </a:r>
            <a:r>
              <a:rPr lang="en-US" sz="1600" dirty="0" err="1">
                <a:solidFill>
                  <a:schemeClr val="tx1"/>
                </a:solidFill>
              </a:rPr>
              <a:t>sono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decine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apparecchi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elettrici</a:t>
            </a:r>
            <a:r>
              <a:rPr lang="en-US" sz="1600" dirty="0">
                <a:solidFill>
                  <a:schemeClr val="tx1"/>
                </a:solidFill>
              </a:rPr>
              <a:t> ed </a:t>
            </a:r>
            <a:r>
              <a:rPr lang="en-US" sz="1600" dirty="0" err="1">
                <a:solidFill>
                  <a:schemeClr val="tx1"/>
                </a:solidFill>
              </a:rPr>
              <a:t>elettronici</a:t>
            </a:r>
            <a:r>
              <a:rPr lang="en-US" sz="1600" dirty="0">
                <a:solidFill>
                  <a:schemeClr val="tx1"/>
                </a:solidFill>
              </a:rPr>
              <a:t> non </a:t>
            </a:r>
            <a:r>
              <a:rPr lang="en-US" sz="1600" dirty="0" err="1">
                <a:solidFill>
                  <a:schemeClr val="tx1"/>
                </a:solidFill>
              </a:rPr>
              <a:t>più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funzionanti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obsoleti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che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vengono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accumulati</a:t>
            </a:r>
            <a:r>
              <a:rPr lang="en-US" sz="1600" dirty="0">
                <a:solidFill>
                  <a:schemeClr val="tx1"/>
                </a:solidFill>
              </a:rPr>
              <a:t> e non </a:t>
            </a:r>
            <a:r>
              <a:rPr lang="en-US" sz="1600" dirty="0" err="1">
                <a:solidFill>
                  <a:schemeClr val="tx1"/>
                </a:solidFill>
              </a:rPr>
              <a:t>gettati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Vengono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ammassati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cassetti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dimenticati</a:t>
            </a:r>
            <a:r>
              <a:rPr lang="en-US" sz="1600" dirty="0">
                <a:solidFill>
                  <a:schemeClr val="tx1"/>
                </a:solidFill>
              </a:rPr>
              <a:t> per anni in cantina, ma </a:t>
            </a:r>
            <a:r>
              <a:rPr lang="en-US" sz="1600" dirty="0" err="1">
                <a:solidFill>
                  <a:schemeClr val="tx1"/>
                </a:solidFill>
              </a:rPr>
              <a:t>questa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pratica</a:t>
            </a:r>
            <a:r>
              <a:rPr lang="en-US" sz="1600" dirty="0">
                <a:solidFill>
                  <a:schemeClr val="tx1"/>
                </a:solidFill>
              </a:rPr>
              <a:t> non è da </a:t>
            </a:r>
            <a:r>
              <a:rPr lang="en-US" sz="1600" dirty="0" err="1">
                <a:solidFill>
                  <a:schemeClr val="tx1"/>
                </a:solidFill>
              </a:rPr>
              <a:t>incentivare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perché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così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sottraggono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inutilmente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materiali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importanti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contenuti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negli</a:t>
            </a:r>
            <a:r>
              <a:rPr lang="en-US" sz="1600" dirty="0">
                <a:solidFill>
                  <a:schemeClr val="tx1"/>
                </a:solidFill>
              </a:rPr>
              <a:t> AEE </a:t>
            </a:r>
            <a:r>
              <a:rPr lang="en-US" sz="1600" dirty="0" err="1">
                <a:solidFill>
                  <a:schemeClr val="tx1"/>
                </a:solidFill>
              </a:rPr>
              <a:t>che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potrebbero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riciclati</a:t>
            </a:r>
            <a:r>
              <a:rPr lang="en-US" sz="1600" dirty="0">
                <a:solidFill>
                  <a:schemeClr val="tx1"/>
                </a:solidFill>
              </a:rPr>
              <a:t>. La </a:t>
            </a:r>
            <a:r>
              <a:rPr lang="en-US" sz="1600" dirty="0" err="1">
                <a:solidFill>
                  <a:schemeClr val="tx1"/>
                </a:solidFill>
              </a:rPr>
              <a:t>cosa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migliore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quindi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sarebbe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conferire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gli</a:t>
            </a:r>
            <a:r>
              <a:rPr lang="en-US" sz="1600" dirty="0">
                <a:solidFill>
                  <a:schemeClr val="tx1"/>
                </a:solidFill>
              </a:rPr>
              <a:t> AEE </a:t>
            </a:r>
            <a:r>
              <a:rPr lang="en-US" sz="1600" dirty="0" err="1">
                <a:solidFill>
                  <a:schemeClr val="tx1"/>
                </a:solidFill>
              </a:rPr>
              <a:t>obsoleti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guasti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negli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appositi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contenitori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nelle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isole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ecologiche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portarli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negozi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grande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distribuzione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praticando</a:t>
            </a:r>
            <a:r>
              <a:rPr lang="en-US" sz="1600" dirty="0">
                <a:solidFill>
                  <a:schemeClr val="tx1"/>
                </a:solidFill>
              </a:rPr>
              <a:t> lo </a:t>
            </a:r>
            <a:r>
              <a:rPr lang="en-US" sz="1600" dirty="0" err="1">
                <a:solidFill>
                  <a:schemeClr val="tx1"/>
                </a:solidFill>
              </a:rPr>
              <a:t>scambio</a:t>
            </a:r>
            <a:r>
              <a:rPr lang="en-US" sz="1600" dirty="0">
                <a:solidFill>
                  <a:schemeClr val="tx1"/>
                </a:solidFill>
              </a:rPr>
              <a:t> 1 </a:t>
            </a:r>
            <a:r>
              <a:rPr lang="en-US" sz="1600" dirty="0" err="1">
                <a:solidFill>
                  <a:schemeClr val="tx1"/>
                </a:solidFill>
              </a:rPr>
              <a:t>contro</a:t>
            </a:r>
            <a:r>
              <a:rPr lang="en-US" sz="1600" dirty="0">
                <a:solidFill>
                  <a:schemeClr val="tx1"/>
                </a:solidFill>
              </a:rPr>
              <a:t> 1 (al </a:t>
            </a:r>
            <a:r>
              <a:rPr lang="en-US" sz="1600" dirty="0" err="1">
                <a:solidFill>
                  <a:schemeClr val="tx1"/>
                </a:solidFill>
              </a:rPr>
              <a:t>momento</a:t>
            </a:r>
            <a:r>
              <a:rPr lang="en-US" sz="1600" dirty="0">
                <a:solidFill>
                  <a:schemeClr val="tx1"/>
                </a:solidFill>
              </a:rPr>
              <a:t> di un </a:t>
            </a:r>
            <a:r>
              <a:rPr lang="en-US" sz="1600" dirty="0" err="1">
                <a:solidFill>
                  <a:schemeClr val="tx1"/>
                </a:solidFill>
              </a:rPr>
              <a:t>acquisto</a:t>
            </a:r>
            <a:r>
              <a:rPr lang="en-US" sz="1600" dirty="0">
                <a:solidFill>
                  <a:schemeClr val="tx1"/>
                </a:solidFill>
              </a:rPr>
              <a:t>) o 1 </a:t>
            </a:r>
            <a:r>
              <a:rPr lang="en-US" sz="1600" dirty="0" err="1">
                <a:solidFill>
                  <a:schemeClr val="tx1"/>
                </a:solidFill>
              </a:rPr>
              <a:t>contro</a:t>
            </a:r>
            <a:r>
              <a:rPr lang="en-US" sz="1600" dirty="0">
                <a:solidFill>
                  <a:schemeClr val="tx1"/>
                </a:solidFill>
              </a:rPr>
              <a:t> 0 senza </a:t>
            </a:r>
            <a:r>
              <a:rPr lang="en-US" sz="1600" dirty="0" err="1">
                <a:solidFill>
                  <a:schemeClr val="tx1"/>
                </a:solidFill>
              </a:rPr>
              <a:t>l'obbligo</a:t>
            </a:r>
            <a:r>
              <a:rPr lang="en-US" sz="1600" dirty="0">
                <a:solidFill>
                  <a:schemeClr val="tx1"/>
                </a:solidFill>
              </a:rPr>
              <a:t> di </a:t>
            </a:r>
            <a:r>
              <a:rPr lang="en-US" sz="1600" dirty="0" err="1">
                <a:solidFill>
                  <a:schemeClr val="tx1"/>
                </a:solidFill>
              </a:rPr>
              <a:t>acquisto</a:t>
            </a:r>
            <a:r>
              <a:rPr lang="en-US" sz="1600" dirty="0">
                <a:solidFill>
                  <a:schemeClr val="tx1"/>
                </a:solidFill>
              </a:rPr>
              <a:t>, per far </a:t>
            </a:r>
            <a:r>
              <a:rPr lang="en-US" sz="1600" dirty="0" err="1">
                <a:solidFill>
                  <a:schemeClr val="tx1"/>
                </a:solidFill>
              </a:rPr>
              <a:t>sì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questi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apparecchi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possano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entrare</a:t>
            </a:r>
            <a:r>
              <a:rPr lang="en-US" sz="1600" dirty="0">
                <a:solidFill>
                  <a:schemeClr val="tx1"/>
                </a:solidFill>
              </a:rPr>
              <a:t> in un </a:t>
            </a:r>
            <a:r>
              <a:rPr lang="en-US" sz="1600" dirty="0" err="1">
                <a:solidFill>
                  <a:schemeClr val="tx1"/>
                </a:solidFill>
              </a:rPr>
              <a:t>circuito</a:t>
            </a:r>
            <a:r>
              <a:rPr lang="en-US" sz="1600" dirty="0">
                <a:solidFill>
                  <a:schemeClr val="tx1"/>
                </a:solidFill>
              </a:rPr>
              <a:t> virtuoso di </a:t>
            </a:r>
            <a:r>
              <a:rPr lang="en-US" sz="1600" dirty="0" err="1">
                <a:solidFill>
                  <a:schemeClr val="tx1"/>
                </a:solidFill>
              </a:rPr>
              <a:t>riciclo</a:t>
            </a:r>
            <a:r>
              <a:rPr lang="en-US" sz="1600" dirty="0">
                <a:solidFill>
                  <a:schemeClr val="tx1"/>
                </a:solidFill>
              </a:rPr>
              <a:t>. (di Simone Conti 4V)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26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929693-7054-9D34-C9B3-650E1E14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707132"/>
            <a:ext cx="6546573" cy="737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 DOPPIA NATURA DELLA LUCE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01FA57-DCD2-453D-D93E-3C1D3A96A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03" y="2036427"/>
            <a:ext cx="6149009" cy="4298112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Non tutti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sanno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lampadine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nuova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generazione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come le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lampade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fluorescenza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quelle a led,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considerate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Apparecchiature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Elettriche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ed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Elettroniche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(AEE) e come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tali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volta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esaurite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rotte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raccolte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come tutti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RAEE. </a:t>
            </a:r>
          </a:p>
          <a:p>
            <a:pPr>
              <a:lnSpc>
                <a:spcPct val="120000"/>
              </a:lnSpc>
            </a:pPr>
            <a:endParaRPr lang="en-US" sz="6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classificate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come R5 e il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Consorsio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Ecolamp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raccoglie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vari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ecopoint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le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invia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riciclo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Da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esse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possono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ricavare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vetro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plastica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metalli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polveri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vari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materiali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Questa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pratica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non solo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consente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recupero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molti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materiali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ma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evita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dispersione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nell'ambiente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nocive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come il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mercurio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Ma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quante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lo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sanno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Quante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cercano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ecopoint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 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tu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sei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sicuro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mettere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lampadine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esaurite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posto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giusto?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Controlla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sempre se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c'è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simbolo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bidone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sbarrato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essere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sicuro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sia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 RAEE e non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abbandonarle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nell'ambiente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mischiarle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rifiuti</a:t>
            </a:r>
            <a:endParaRPr lang="en-US" sz="6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(di Greta </a:t>
            </a:r>
            <a:r>
              <a:rPr lang="en-US" sz="6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Cozzi</a:t>
            </a:r>
            <a:r>
              <a:rPr lang="en-US" sz="6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4V)</a:t>
            </a:r>
          </a:p>
          <a:p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, persona, montagna, aria aperta&#10;&#10;Descrizione generata automaticamente">
            <a:extLst>
              <a:ext uri="{FF2B5EF4-FFF2-40B4-BE49-F238E27FC236}">
                <a16:creationId xmlns:a16="http://schemas.microsoft.com/office/drawing/2014/main" id="{B0F86EF7-CBD0-CC8F-7053-2711B357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56" y="115191"/>
            <a:ext cx="4689036" cy="6627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6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B1441C-D004-309E-C193-25CECBDF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707132"/>
            <a:ext cx="6386732" cy="11779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RAEE E ISOLE ECOLOGICHE</a:t>
            </a:r>
            <a:endParaRPr lang="en-US" sz="3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B1565D-8DCF-40A7-C4C3-142E91125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911" y="3325119"/>
            <a:ext cx="6386732" cy="237082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pericolose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spesso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rilasciate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possono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causare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gravi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danni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agli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ecosistemi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rischi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la nostra salute. Per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smaltiti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correttamente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portandoli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isole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ecologiche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presenti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ogni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comune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Qui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trovano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cassoni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diversi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secondo del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tipo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RAEE: R1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grandi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elettrodomestici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freddo 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clima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R2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grandi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elettrodomestici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R3 TV e monitor, R4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piccoli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elettrodomestici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R5 le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sorgenti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luminose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I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raccolta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sparsi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tutto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territorio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nazionale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non in modo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uniforme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Quando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vengono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gestiti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operatori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qualificati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autorizzati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siamo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presenza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un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tassello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fondamentale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dell'economia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circolare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recuperano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nobili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se ne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smaltiscono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sicurezza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altrimenti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pericolose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l'ambiente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(di Gaia </a:t>
            </a:r>
            <a:r>
              <a:rPr lang="en-US" sz="1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Passuello</a:t>
            </a: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4V)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, persona, aria aperta&#10;&#10;Descrizione generata automaticamente">
            <a:extLst>
              <a:ext uri="{FF2B5EF4-FFF2-40B4-BE49-F238E27FC236}">
                <a16:creationId xmlns:a16="http://schemas.microsoft.com/office/drawing/2014/main" id="{76088D64-6D8A-E7E0-F673-6B7A51686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72" y="283451"/>
            <a:ext cx="4718321" cy="62910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14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D0A75E-9E8B-1074-40FC-B796E634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5949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PICCOLI GESTI, GRANDI RISULTATI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5BAF1F-9966-7367-D7D9-766BB8318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454" y="2335237"/>
            <a:ext cx="4605340" cy="316068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Le </a:t>
            </a:r>
            <a:r>
              <a:rPr lang="en-US" sz="1800" dirty="0" err="1">
                <a:solidFill>
                  <a:schemeClr val="bg1"/>
                </a:solidFill>
              </a:rPr>
              <a:t>lampade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risparmio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energetico</a:t>
            </a:r>
            <a:r>
              <a:rPr lang="en-US" sz="1800" dirty="0">
                <a:solidFill>
                  <a:schemeClr val="bg1"/>
                </a:solidFill>
              </a:rPr>
              <a:t> o a basso </a:t>
            </a:r>
            <a:r>
              <a:rPr lang="en-US" sz="1800" dirty="0" err="1">
                <a:solidFill>
                  <a:schemeClr val="bg1"/>
                </a:solidFill>
              </a:rPr>
              <a:t>consumo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diventate</a:t>
            </a:r>
            <a:r>
              <a:rPr lang="en-US" sz="1800" dirty="0">
                <a:solidFill>
                  <a:schemeClr val="bg1"/>
                </a:solidFill>
              </a:rPr>
              <a:t> sempre </a:t>
            </a:r>
            <a:r>
              <a:rPr lang="en-US" sz="1800" dirty="0" err="1">
                <a:solidFill>
                  <a:schemeClr val="bg1"/>
                </a:solidFill>
              </a:rPr>
              <a:t>più</a:t>
            </a:r>
            <a:r>
              <a:rPr lang="en-US" sz="1800" dirty="0">
                <a:solidFill>
                  <a:schemeClr val="bg1"/>
                </a:solidFill>
              </a:rPr>
              <a:t> diffuse e </a:t>
            </a:r>
            <a:r>
              <a:rPr lang="en-US" sz="1800" dirty="0" err="1">
                <a:solidFill>
                  <a:schemeClr val="bg1"/>
                </a:solidFill>
              </a:rPr>
              <a:t>soprattutto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accessibili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livello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economico</a:t>
            </a:r>
            <a:r>
              <a:rPr lang="en-US" sz="1800" dirty="0">
                <a:solidFill>
                  <a:schemeClr val="bg1"/>
                </a:solidFill>
              </a:rPr>
              <a:t>, ma come </a:t>
            </a:r>
            <a:r>
              <a:rPr lang="en-US" sz="1800" dirty="0" err="1">
                <a:solidFill>
                  <a:schemeClr val="bg1"/>
                </a:solidFill>
              </a:rPr>
              <a:t>si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possono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smaltire</a:t>
            </a:r>
            <a:r>
              <a:rPr lang="en-US" sz="1800" dirty="0">
                <a:solidFill>
                  <a:schemeClr val="bg1"/>
                </a:solidFill>
              </a:rPr>
              <a:t> le </a:t>
            </a:r>
            <a:r>
              <a:rPr lang="en-US" sz="1800" dirty="0" err="1">
                <a:solidFill>
                  <a:schemeClr val="bg1"/>
                </a:solidFill>
              </a:rPr>
              <a:t>lampadine</a:t>
            </a:r>
            <a:r>
              <a:rPr lang="en-US" sz="1800" dirty="0">
                <a:solidFill>
                  <a:schemeClr val="bg1"/>
                </a:solidFill>
              </a:rPr>
              <a:t> a Led? Si </a:t>
            </a:r>
            <a:r>
              <a:rPr lang="en-US" sz="1800" dirty="0" err="1">
                <a:solidFill>
                  <a:schemeClr val="bg1"/>
                </a:solidFill>
              </a:rPr>
              <a:t>possono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portare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presso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centri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raccolta</a:t>
            </a:r>
            <a:r>
              <a:rPr lang="en-US" sz="1800" dirty="0">
                <a:solidFill>
                  <a:schemeClr val="bg1"/>
                </a:solidFill>
              </a:rPr>
              <a:t> o </a:t>
            </a:r>
            <a:r>
              <a:rPr lang="en-US" sz="1800" dirty="0" err="1">
                <a:solidFill>
                  <a:schemeClr val="bg1"/>
                </a:solidFill>
              </a:rPr>
              <a:t>isole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ecologiche</a:t>
            </a:r>
            <a:r>
              <a:rPr lang="en-US" sz="1800" dirty="0">
                <a:solidFill>
                  <a:schemeClr val="bg1"/>
                </a:solidFill>
              </a:rPr>
              <a:t> del proprio </a:t>
            </a:r>
            <a:r>
              <a:rPr lang="en-US" sz="1800" dirty="0" err="1">
                <a:solidFill>
                  <a:schemeClr val="bg1"/>
                </a:solidFill>
              </a:rPr>
              <a:t>comune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nei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punti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vendita</a:t>
            </a:r>
            <a:r>
              <a:rPr lang="en-US" sz="1800" dirty="0">
                <a:solidFill>
                  <a:schemeClr val="bg1"/>
                </a:solidFill>
              </a:rPr>
              <a:t> al </a:t>
            </a:r>
            <a:r>
              <a:rPr lang="en-US" sz="1800" dirty="0" err="1">
                <a:solidFill>
                  <a:schemeClr val="bg1"/>
                </a:solidFill>
              </a:rPr>
              <a:t>momento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dell’acquisto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una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nuova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lampadina</a:t>
            </a:r>
            <a:r>
              <a:rPr lang="en-US" sz="1800" dirty="0">
                <a:solidFill>
                  <a:schemeClr val="bg1"/>
                </a:solidFill>
              </a:rPr>
              <a:t> o </a:t>
            </a:r>
            <a:r>
              <a:rPr lang="en-US" sz="1800" dirty="0" err="1">
                <a:solidFill>
                  <a:schemeClr val="bg1"/>
                </a:solidFill>
              </a:rPr>
              <a:t>nei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punti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vendita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della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grande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distribuzione</a:t>
            </a:r>
            <a:r>
              <a:rPr lang="en-US" sz="1800" dirty="0">
                <a:solidFill>
                  <a:schemeClr val="bg1"/>
                </a:solidFill>
              </a:rPr>
              <a:t> con la </a:t>
            </a:r>
            <a:r>
              <a:rPr lang="en-US" sz="1800" dirty="0" err="1">
                <a:solidFill>
                  <a:schemeClr val="bg1"/>
                </a:solidFill>
              </a:rPr>
              <a:t>modalità</a:t>
            </a:r>
            <a:r>
              <a:rPr lang="en-US" sz="1800" dirty="0">
                <a:solidFill>
                  <a:schemeClr val="bg1"/>
                </a:solidFill>
              </a:rPr>
              <a:t> 1contro0. </a:t>
            </a:r>
            <a:r>
              <a:rPr lang="en-US" sz="1800" dirty="0" err="1">
                <a:solidFill>
                  <a:schemeClr val="bg1"/>
                </a:solidFill>
              </a:rPr>
              <a:t>Insomma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modi</a:t>
            </a:r>
            <a:r>
              <a:rPr lang="en-US" sz="1800" dirty="0">
                <a:solidFill>
                  <a:schemeClr val="bg1"/>
                </a:solidFill>
              </a:rPr>
              <a:t> per </a:t>
            </a:r>
            <a:r>
              <a:rPr lang="en-US" sz="1800" dirty="0" err="1">
                <a:solidFill>
                  <a:schemeClr val="bg1"/>
                </a:solidFill>
              </a:rPr>
              <a:t>smaltire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RAEE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molti</a:t>
            </a:r>
            <a:r>
              <a:rPr lang="en-US" sz="1800" dirty="0">
                <a:solidFill>
                  <a:schemeClr val="bg1"/>
                </a:solidFill>
              </a:rPr>
              <a:t> e </a:t>
            </a:r>
            <a:r>
              <a:rPr lang="en-US" sz="1800" dirty="0" err="1">
                <a:solidFill>
                  <a:schemeClr val="bg1"/>
                </a:solidFill>
              </a:rPr>
              <a:t>facilmente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accessibili</a:t>
            </a:r>
            <a:r>
              <a:rPr lang="en-US" sz="1800" dirty="0">
                <a:solidFill>
                  <a:schemeClr val="bg1"/>
                </a:solidFill>
              </a:rPr>
              <a:t>; </a:t>
            </a:r>
            <a:r>
              <a:rPr lang="en-US" sz="1800" dirty="0" err="1">
                <a:solidFill>
                  <a:schemeClr val="bg1"/>
                </a:solidFill>
              </a:rPr>
              <a:t>questi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piccoli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gesti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grande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aiuto</a:t>
            </a:r>
            <a:r>
              <a:rPr lang="en-US" sz="1800" dirty="0">
                <a:solidFill>
                  <a:schemeClr val="bg1"/>
                </a:solidFill>
              </a:rPr>
              <a:t> per il nostro </a:t>
            </a:r>
            <a:r>
              <a:rPr lang="en-US" sz="1800" dirty="0" err="1">
                <a:solidFill>
                  <a:schemeClr val="bg1"/>
                </a:solidFill>
              </a:rPr>
              <a:t>pianeta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(di Chiara </a:t>
            </a:r>
            <a:r>
              <a:rPr lang="en-US" sz="1800" dirty="0" err="1">
                <a:solidFill>
                  <a:schemeClr val="bg1"/>
                </a:solidFill>
              </a:rPr>
              <a:t>Spinella</a:t>
            </a:r>
            <a:r>
              <a:rPr lang="en-US" sz="1800" dirty="0">
                <a:solidFill>
                  <a:schemeClr val="bg1"/>
                </a:solidFill>
              </a:rPr>
              <a:t> 4V)</a:t>
            </a:r>
          </a:p>
        </p:txBody>
      </p:sp>
      <p:pic>
        <p:nvPicPr>
          <p:cNvPr id="5" name="Immagine 4" descr="Immagine che contiene testo, aria aperta, albero, pianta&#10;&#10;Descrizione generata automaticamente">
            <a:extLst>
              <a:ext uri="{FF2B5EF4-FFF2-40B4-BE49-F238E27FC236}">
                <a16:creationId xmlns:a16="http://schemas.microsoft.com/office/drawing/2014/main" id="{43DB04B4-DFB5-29B5-3A7E-A8316CE32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1" b="2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8D4276-C2CB-38AD-F27E-798E60A4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51" y="707132"/>
            <a:ext cx="3193366" cy="10653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DUTY TO RAEECYCLE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72F827-405E-4FA6-7CBB-91F87AA31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0788" y="3325118"/>
            <a:ext cx="3742006" cy="341768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Il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simbolo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del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bidone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sbarrato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è il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simbolo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dei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RAEE,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rifiuti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Apparecchiature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Elettriche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ed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Elettroniche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: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sono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rifiuti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tipo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particolare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che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consistono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in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qualunque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apparecchiatura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elettrica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o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elettronica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cui il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possessore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intenda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disfarsi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in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quanto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guasta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,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inutilizzata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dunque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destinata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all'abbandono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.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Grandi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piccoli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elettrodomestici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, TV, PC, smartphone,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punti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luce 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lampadine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ultima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generazione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(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sono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escluse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le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lampadine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a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incandescenza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).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Dobbiamo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abituarci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a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cercare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riconoscere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questo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simbolo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contribuire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così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al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riciclo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dei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RAEE, sempre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più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indispensabile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per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ridurre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l'enorme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massa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rifiuti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e per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sopperire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alla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crescente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richiesta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materie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prime per la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produzione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di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altri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AEE. </a:t>
            </a:r>
          </a:p>
          <a:p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(di Francesca </a:t>
            </a:r>
            <a:r>
              <a:rPr lang="en-US" sz="1400" kern="12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Airoldi</a:t>
            </a:r>
            <a:r>
              <a:rPr lang="en-US" sz="1400" kern="12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+mn-ea"/>
                <a:cs typeface="+mn-cs"/>
              </a:rPr>
              <a:t> 4V)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0E0B0C-8A6E-9164-13F3-9817B8955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10327"/>
          <a:stretch/>
        </p:blipFill>
        <p:spPr>
          <a:xfrm>
            <a:off x="182075" y="1055077"/>
            <a:ext cx="7678540" cy="4319196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0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computer, computer, elettronica, interno&#10;&#10;Descrizione generata automaticamente">
            <a:extLst>
              <a:ext uri="{FF2B5EF4-FFF2-40B4-BE49-F238E27FC236}">
                <a16:creationId xmlns:a16="http://schemas.microsoft.com/office/drawing/2014/main" id="{79A53F6D-B8B2-4C08-F035-90F4DE329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DE7ED8E-B6D0-CA36-5982-F40C48A3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816" y="325550"/>
            <a:ext cx="3124863" cy="117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"Per fare tutto ci vuole un fiore" </a:t>
            </a:r>
            <a:br>
              <a:rPr lang="it-IT" sz="1600" b="0" dirty="0">
                <a:solidFill>
                  <a:schemeClr val="bg1"/>
                </a:solidFill>
                <a:effectLst/>
              </a:rPr>
            </a:br>
            <a:br>
              <a:rPr lang="it-IT" sz="1600" dirty="0">
                <a:solidFill>
                  <a:schemeClr val="bg1"/>
                </a:solidFill>
              </a:rPr>
            </a:br>
            <a:endParaRPr lang="en-US" sz="5200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B91C3C-3697-479D-FCE4-2DCEABEA9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3564" y="821635"/>
            <a:ext cx="5695385" cy="184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I RAEE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devono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essere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trattati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in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specifici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centri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di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riciclaggio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, per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evitare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il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rischio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di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inquinamento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ambientale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e per non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disperdere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in natura o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conferire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in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discarica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oggetti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che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, per la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loro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composizione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,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hanno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tempi di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degradazione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estremamente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lunghi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. I RAEE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sono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rifiuti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con il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più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alto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tasso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di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crescita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non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sono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in Italia, ma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nel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mondo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intero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. Il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loro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riciclo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è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essenziale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per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prevenire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danni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irreparabili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all'ambiente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. </a:t>
            </a:r>
          </a:p>
          <a:p>
            <a:pPr algn="ctr"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(di Caterina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</a:rPr>
              <a:t>Cristofare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</a:rPr>
              <a:t> 4V)</a:t>
            </a:r>
            <a:endParaRPr lang="en-US" sz="1400" b="0" dirty="0">
              <a:solidFill>
                <a:srgbClr val="FFFFFF"/>
              </a:solidFill>
              <a:effectLst/>
            </a:endParaRPr>
          </a:p>
          <a:p>
            <a:pPr algn="ctr"/>
            <a:br>
              <a:rPr lang="en-US" sz="1400" b="0" dirty="0">
                <a:solidFill>
                  <a:srgbClr val="FFFFFF"/>
                </a:solidFill>
                <a:effectLst/>
              </a:rPr>
            </a:b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27B91233-3E57-A276-7008-059C1F26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DALLE BATTERIE NON CRESCONO ALBERI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2D2C69C-D349-3479-09EA-5B1EF99925C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7768" y="2123092"/>
            <a:ext cx="5065709" cy="350919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Quando</a:t>
            </a:r>
            <a:r>
              <a:rPr lang="en-US" sz="1600" dirty="0">
                <a:solidFill>
                  <a:schemeClr val="bg1"/>
                </a:solidFill>
              </a:rPr>
              <a:t> un </a:t>
            </a:r>
            <a:r>
              <a:rPr lang="en-US" sz="1600" dirty="0" err="1">
                <a:solidFill>
                  <a:schemeClr val="bg1"/>
                </a:solidFill>
              </a:rPr>
              <a:t>elettrodomestico</a:t>
            </a:r>
            <a:r>
              <a:rPr lang="en-US" sz="1600" dirty="0">
                <a:solidFill>
                  <a:schemeClr val="bg1"/>
                </a:solidFill>
              </a:rPr>
              <a:t> o un </a:t>
            </a:r>
            <a:r>
              <a:rPr lang="en-US" sz="1600" dirty="0" err="1">
                <a:solidFill>
                  <a:schemeClr val="bg1"/>
                </a:solidFill>
              </a:rPr>
              <a:t>apparecchio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elettronico</a:t>
            </a:r>
            <a:r>
              <a:rPr lang="en-US" sz="1600" dirty="0">
                <a:solidFill>
                  <a:schemeClr val="bg1"/>
                </a:solidFill>
              </a:rPr>
              <a:t> non è </a:t>
            </a:r>
            <a:r>
              <a:rPr lang="en-US" sz="1600" dirty="0" err="1">
                <a:solidFill>
                  <a:schemeClr val="bg1"/>
                </a:solidFill>
              </a:rPr>
              <a:t>più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riparabile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deve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smaltito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diventa</a:t>
            </a:r>
            <a:r>
              <a:rPr lang="en-US" sz="1600" dirty="0">
                <a:solidFill>
                  <a:schemeClr val="bg1"/>
                </a:solidFill>
              </a:rPr>
              <a:t> un </a:t>
            </a:r>
            <a:r>
              <a:rPr lang="en-US" sz="1600" dirty="0" err="1">
                <a:solidFill>
                  <a:schemeClr val="bg1"/>
                </a:solidFill>
              </a:rPr>
              <a:t>rifiuto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potenzialmente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pericoloso</a:t>
            </a:r>
            <a:r>
              <a:rPr lang="en-US" sz="1600" dirty="0">
                <a:solidFill>
                  <a:schemeClr val="bg1"/>
                </a:solidFill>
              </a:rPr>
              <a:t> per </a:t>
            </a:r>
            <a:r>
              <a:rPr lang="en-US" sz="1600" dirty="0" err="1">
                <a:solidFill>
                  <a:schemeClr val="bg1"/>
                </a:solidFill>
              </a:rPr>
              <a:t>l’ambiente</a:t>
            </a:r>
            <a:r>
              <a:rPr lang="en-US" sz="1600" dirty="0">
                <a:solidFill>
                  <a:schemeClr val="bg1"/>
                </a:solidFill>
              </a:rPr>
              <a:t> e per la salute </a:t>
            </a:r>
            <a:r>
              <a:rPr lang="en-US" sz="1600" dirty="0" err="1">
                <a:solidFill>
                  <a:schemeClr val="bg1"/>
                </a:solidFill>
              </a:rPr>
              <a:t>dell’uomo</a:t>
            </a:r>
            <a:r>
              <a:rPr lang="en-US" sz="1600" dirty="0">
                <a:solidFill>
                  <a:schemeClr val="bg1"/>
                </a:solidFill>
              </a:rPr>
              <a:t>. A </a:t>
            </a:r>
            <a:r>
              <a:rPr lang="en-US" sz="1600" dirty="0" err="1">
                <a:solidFill>
                  <a:schemeClr val="bg1"/>
                </a:solidFill>
              </a:rPr>
              <a:t>livello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europeo</a:t>
            </a:r>
            <a:r>
              <a:rPr lang="en-US" sz="1600" dirty="0">
                <a:solidFill>
                  <a:schemeClr val="bg1"/>
                </a:solidFill>
              </a:rPr>
              <a:t> è </a:t>
            </a:r>
            <a:r>
              <a:rPr lang="en-US" sz="1600" dirty="0" err="1">
                <a:solidFill>
                  <a:schemeClr val="bg1"/>
                </a:solidFill>
              </a:rPr>
              <a:t>stato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stabilito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questo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tipo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rifiuto</a:t>
            </a:r>
            <a:r>
              <a:rPr lang="en-US" sz="1600" dirty="0">
                <a:solidFill>
                  <a:schemeClr val="bg1"/>
                </a:solidFill>
              </a:rPr>
              <a:t>, RAEE,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non </a:t>
            </a:r>
            <a:r>
              <a:rPr lang="en-US" sz="1600" dirty="0" err="1">
                <a:solidFill>
                  <a:schemeClr val="bg1"/>
                </a:solidFill>
              </a:rPr>
              <a:t>può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raccolto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comunemente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cassonetti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assieme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alla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tradizionale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raccolta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differenziata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deve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recuperato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smaltito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maniera</a:t>
            </a:r>
            <a:r>
              <a:rPr lang="en-US" sz="1600" dirty="0">
                <a:solidFill>
                  <a:schemeClr val="bg1"/>
                </a:solidFill>
              </a:rPr>
              <a:t> separata in </a:t>
            </a:r>
            <a:r>
              <a:rPr lang="en-US" sz="1600" dirty="0" err="1">
                <a:solidFill>
                  <a:schemeClr val="bg1"/>
                </a:solidFill>
              </a:rPr>
              <a:t>quanto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contenente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sostanze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tossiche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costituito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genere</a:t>
            </a:r>
            <a:r>
              <a:rPr lang="en-US" sz="1600" dirty="0">
                <a:solidFill>
                  <a:schemeClr val="bg1"/>
                </a:solidFill>
              </a:rPr>
              <a:t> da </a:t>
            </a:r>
            <a:r>
              <a:rPr lang="en-US" sz="1600" dirty="0" err="1">
                <a:solidFill>
                  <a:schemeClr val="bg1"/>
                </a:solidFill>
              </a:rPr>
              <a:t>materiali</a:t>
            </a:r>
            <a:r>
              <a:rPr lang="en-US" sz="1600" dirty="0">
                <a:solidFill>
                  <a:schemeClr val="bg1"/>
                </a:solidFill>
              </a:rPr>
              <a:t> non </a:t>
            </a:r>
            <a:r>
              <a:rPr lang="en-US" sz="1600" dirty="0" err="1">
                <a:solidFill>
                  <a:schemeClr val="bg1"/>
                </a:solidFill>
              </a:rPr>
              <a:t>biodegradabili</a:t>
            </a:r>
            <a:r>
              <a:rPr lang="en-US" sz="1600" dirty="0">
                <a:solidFill>
                  <a:schemeClr val="bg1"/>
                </a:solidFill>
              </a:rPr>
              <a:t>. In </a:t>
            </a:r>
            <a:r>
              <a:rPr lang="en-US" sz="1600" dirty="0" err="1">
                <a:solidFill>
                  <a:schemeClr val="bg1"/>
                </a:solidFill>
              </a:rPr>
              <a:t>questo</a:t>
            </a:r>
            <a:r>
              <a:rPr lang="en-US" sz="1600" dirty="0">
                <a:solidFill>
                  <a:schemeClr val="bg1"/>
                </a:solidFill>
              </a:rPr>
              <a:t> modo è </a:t>
            </a:r>
            <a:r>
              <a:rPr lang="en-US" sz="1600" dirty="0" err="1">
                <a:solidFill>
                  <a:schemeClr val="bg1"/>
                </a:solidFill>
              </a:rPr>
              <a:t>possibile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recuperare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riciclare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importanti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materie</a:t>
            </a:r>
            <a:r>
              <a:rPr lang="en-US" sz="1600" dirty="0">
                <a:solidFill>
                  <a:schemeClr val="bg1"/>
                </a:solidFill>
              </a:rPr>
              <a:t> prime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altrimenti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verrebbero</a:t>
            </a:r>
            <a:r>
              <a:rPr lang="en-US" sz="1600" dirty="0">
                <a:solidFill>
                  <a:schemeClr val="bg1"/>
                </a:solidFill>
              </a:rPr>
              <a:t> perse. </a:t>
            </a:r>
            <a:r>
              <a:rPr lang="en-US" sz="1600" dirty="0" err="1">
                <a:solidFill>
                  <a:schemeClr val="bg1"/>
                </a:solidFill>
              </a:rPr>
              <a:t>Anche</a:t>
            </a:r>
            <a:r>
              <a:rPr lang="en-US" sz="1600" dirty="0">
                <a:solidFill>
                  <a:schemeClr val="bg1"/>
                </a:solidFill>
              </a:rPr>
              <a:t> le batterie </a:t>
            </a:r>
            <a:r>
              <a:rPr lang="en-US" sz="1600" dirty="0" err="1">
                <a:solidFill>
                  <a:schemeClr val="bg1"/>
                </a:solidFill>
              </a:rPr>
              <a:t>contenute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molti</a:t>
            </a:r>
            <a:r>
              <a:rPr lang="en-US" sz="1600" dirty="0">
                <a:solidFill>
                  <a:schemeClr val="bg1"/>
                </a:solidFill>
              </a:rPr>
              <a:t> RAEE </a:t>
            </a:r>
            <a:r>
              <a:rPr lang="en-US" sz="1600" dirty="0" err="1">
                <a:solidFill>
                  <a:schemeClr val="bg1"/>
                </a:solidFill>
              </a:rPr>
              <a:t>devono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tolte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dagli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apparecchi</a:t>
            </a:r>
            <a:r>
              <a:rPr lang="en-US" sz="1600" dirty="0">
                <a:solidFill>
                  <a:schemeClr val="bg1"/>
                </a:solidFill>
              </a:rPr>
              <a:t>, smaltite </a:t>
            </a:r>
            <a:r>
              <a:rPr lang="en-US" sz="1600" dirty="0" err="1">
                <a:solidFill>
                  <a:schemeClr val="bg1"/>
                </a:solidFill>
              </a:rPr>
              <a:t>correttamente</a:t>
            </a:r>
            <a:r>
              <a:rPr lang="en-US" sz="1600" dirty="0">
                <a:solidFill>
                  <a:schemeClr val="bg1"/>
                </a:solidFill>
              </a:rPr>
              <a:t> e non </a:t>
            </a:r>
            <a:r>
              <a:rPr lang="en-US" sz="1600" dirty="0" err="1">
                <a:solidFill>
                  <a:schemeClr val="bg1"/>
                </a:solidFill>
              </a:rPr>
              <a:t>abbandonate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nell'ambiente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(di Giovanna </a:t>
            </a:r>
            <a:r>
              <a:rPr lang="en-US" sz="1600" dirty="0" err="1">
                <a:solidFill>
                  <a:schemeClr val="bg1"/>
                </a:solidFill>
              </a:rPr>
              <a:t>Canesi</a:t>
            </a:r>
            <a:r>
              <a:rPr lang="en-US" sz="1600" dirty="0">
                <a:solidFill>
                  <a:schemeClr val="bg1"/>
                </a:solidFill>
              </a:rPr>
              <a:t> 4VS)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moto, parcheggiato&#10;&#10;Descrizione generata automaticamente">
            <a:extLst>
              <a:ext uri="{FF2B5EF4-FFF2-40B4-BE49-F238E27FC236}">
                <a16:creationId xmlns:a16="http://schemas.microsoft.com/office/drawing/2014/main" id="{95D1A4B1-6D7A-215F-0727-C2DAC58EA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9615"/>
          <a:stretch/>
        </p:blipFill>
        <p:spPr>
          <a:xfrm>
            <a:off x="6525453" y="1835278"/>
            <a:ext cx="5666547" cy="31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4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FC1BD014-5623-4064-BAFE-A5AAAFB3C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7BC42E-B225-42FA-9AB5-F860C44BB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CF5D0B-A89A-4902-8D22-AFB1D55AC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27">
            <a:extLst>
              <a:ext uri="{FF2B5EF4-FFF2-40B4-BE49-F238E27FC236}">
                <a16:creationId xmlns:a16="http://schemas.microsoft.com/office/drawing/2014/main" id="{7871DA93-90AF-40F3-A1A1-04E166972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8435" y="401247"/>
            <a:ext cx="4860256" cy="566987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41A94E9-1820-2D27-6A29-763F14A4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297" y="786880"/>
            <a:ext cx="4203323" cy="10709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POSSEDIAMO GIÀ GLI AEE DEL FUTURO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EAAE64-0643-1FC5-70E0-9DC99F977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2297" y="1987149"/>
            <a:ext cx="4203323" cy="3631298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E' </a:t>
            </a:r>
            <a:r>
              <a:rPr lang="en-US" sz="1400" dirty="0" err="1">
                <a:solidFill>
                  <a:schemeClr val="bg1"/>
                </a:solidFill>
              </a:rPr>
              <a:t>importante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riciclare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correttamente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gli</a:t>
            </a:r>
            <a:r>
              <a:rPr lang="en-US" sz="1400" dirty="0">
                <a:solidFill>
                  <a:schemeClr val="bg1"/>
                </a:solidFill>
              </a:rPr>
              <a:t> AEE </a:t>
            </a:r>
            <a:r>
              <a:rPr lang="en-US" sz="1400" dirty="0" err="1">
                <a:solidFill>
                  <a:schemeClr val="bg1"/>
                </a:solidFill>
              </a:rPr>
              <a:t>perché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anche</a:t>
            </a:r>
            <a:r>
              <a:rPr lang="en-US" sz="1400" dirty="0">
                <a:solidFill>
                  <a:schemeClr val="bg1"/>
                </a:solidFill>
              </a:rPr>
              <a:t> se </a:t>
            </a:r>
            <a:r>
              <a:rPr lang="en-US" sz="1400" dirty="0" err="1">
                <a:solidFill>
                  <a:schemeClr val="bg1"/>
                </a:solidFill>
              </a:rPr>
              <a:t>sono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vecchi</a:t>
            </a:r>
            <a:r>
              <a:rPr lang="en-US" sz="1400" dirty="0">
                <a:solidFill>
                  <a:schemeClr val="bg1"/>
                </a:solidFill>
              </a:rPr>
              <a:t> e </a:t>
            </a:r>
            <a:r>
              <a:rPr lang="en-US" sz="1400" dirty="0" err="1">
                <a:solidFill>
                  <a:schemeClr val="bg1"/>
                </a:solidFill>
              </a:rPr>
              <a:t>obsoleti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contengono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stessi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materiali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quelli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nuovi</a:t>
            </a:r>
            <a:r>
              <a:rPr lang="en-US" sz="1400" dirty="0">
                <a:solidFill>
                  <a:schemeClr val="bg1"/>
                </a:solidFill>
              </a:rPr>
              <a:t>, in </a:t>
            </a:r>
            <a:r>
              <a:rPr lang="en-US" sz="1400" dirty="0" err="1">
                <a:solidFill>
                  <a:schemeClr val="bg1"/>
                </a:solidFill>
              </a:rPr>
              <a:t>particolare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contengono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materie</a:t>
            </a:r>
            <a:r>
              <a:rPr lang="en-US" sz="1400" dirty="0">
                <a:solidFill>
                  <a:schemeClr val="bg1"/>
                </a:solidFill>
              </a:rPr>
              <a:t> prime </a:t>
            </a:r>
            <a:r>
              <a:rPr lang="en-US" sz="1400" dirty="0" err="1">
                <a:solidFill>
                  <a:schemeClr val="bg1"/>
                </a:solidFill>
              </a:rPr>
              <a:t>quali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metalli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preziosi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terre</a:t>
            </a:r>
            <a:r>
              <a:rPr lang="en-US" sz="1400" dirty="0">
                <a:solidFill>
                  <a:schemeClr val="bg1"/>
                </a:solidFill>
              </a:rPr>
              <a:t> rare, </a:t>
            </a:r>
            <a:r>
              <a:rPr lang="en-US" sz="1400" dirty="0" err="1">
                <a:solidFill>
                  <a:schemeClr val="bg1"/>
                </a:solidFill>
              </a:rPr>
              <a:t>silicio</a:t>
            </a:r>
            <a:r>
              <a:rPr lang="en-US" sz="1400" dirty="0">
                <a:solidFill>
                  <a:schemeClr val="bg1"/>
                </a:solidFill>
              </a:rPr>
              <a:t> la cui </a:t>
            </a:r>
            <a:r>
              <a:rPr lang="en-US" sz="1400" dirty="0" err="1">
                <a:solidFill>
                  <a:schemeClr val="bg1"/>
                </a:solidFill>
              </a:rPr>
              <a:t>fornitura</a:t>
            </a:r>
            <a:r>
              <a:rPr lang="en-US" sz="1400" dirty="0">
                <a:solidFill>
                  <a:schemeClr val="bg1"/>
                </a:solidFill>
              </a:rPr>
              <a:t> e </a:t>
            </a:r>
            <a:r>
              <a:rPr lang="en-US" sz="1400" dirty="0" err="1">
                <a:solidFill>
                  <a:schemeClr val="bg1"/>
                </a:solidFill>
              </a:rPr>
              <a:t>reperimento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sarà</a:t>
            </a:r>
            <a:r>
              <a:rPr lang="en-US" sz="1400" dirty="0">
                <a:solidFill>
                  <a:schemeClr val="bg1"/>
                </a:solidFill>
              </a:rPr>
              <a:t> sempre </a:t>
            </a:r>
            <a:r>
              <a:rPr lang="en-US" sz="1400" dirty="0" err="1">
                <a:solidFill>
                  <a:schemeClr val="bg1"/>
                </a:solidFill>
              </a:rPr>
              <a:t>più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critico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Infatti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tratta</a:t>
            </a:r>
            <a:r>
              <a:rPr lang="en-US" sz="1400" dirty="0">
                <a:solidFill>
                  <a:schemeClr val="bg1"/>
                </a:solidFill>
              </a:rPr>
              <a:t> -</a:t>
            </a:r>
            <a:r>
              <a:rPr lang="en-US" sz="1400" dirty="0" err="1">
                <a:solidFill>
                  <a:schemeClr val="bg1"/>
                </a:solidFill>
              </a:rPr>
              <a:t>innanzitutto</a:t>
            </a:r>
            <a:r>
              <a:rPr lang="en-US" sz="1400" dirty="0">
                <a:solidFill>
                  <a:schemeClr val="bg1"/>
                </a:solidFill>
              </a:rPr>
              <a:t>- di </a:t>
            </a:r>
            <a:r>
              <a:rPr lang="en-US" sz="1400" dirty="0" err="1">
                <a:solidFill>
                  <a:schemeClr val="bg1"/>
                </a:solidFill>
              </a:rPr>
              <a:t>materiali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destinati</a:t>
            </a:r>
            <a:r>
              <a:rPr lang="en-US" sz="1400" dirty="0">
                <a:solidFill>
                  <a:schemeClr val="bg1"/>
                </a:solidFill>
              </a:rPr>
              <a:t> ad </a:t>
            </a:r>
            <a:r>
              <a:rPr lang="en-US" sz="1400" dirty="0" err="1">
                <a:solidFill>
                  <a:schemeClr val="bg1"/>
                </a:solidFill>
              </a:rPr>
              <a:t>esaurirsi</a:t>
            </a:r>
            <a:r>
              <a:rPr lang="en-US" sz="1400" dirty="0">
                <a:solidFill>
                  <a:schemeClr val="bg1"/>
                </a:solidFill>
              </a:rPr>
              <a:t> e, vista la </a:t>
            </a:r>
            <a:r>
              <a:rPr lang="en-US" sz="1400" dirty="0" err="1">
                <a:solidFill>
                  <a:schemeClr val="bg1"/>
                </a:solidFill>
              </a:rPr>
              <a:t>crescente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richiesta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molti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sono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già</a:t>
            </a:r>
            <a:r>
              <a:rPr lang="en-US" sz="1400" dirty="0">
                <a:solidFill>
                  <a:schemeClr val="bg1"/>
                </a:solidFill>
              </a:rPr>
              <a:t> in via di </a:t>
            </a:r>
            <a:r>
              <a:rPr lang="en-US" sz="1400" dirty="0" err="1">
                <a:solidFill>
                  <a:schemeClr val="bg1"/>
                </a:solidFill>
              </a:rPr>
              <a:t>esaurimento</a:t>
            </a:r>
            <a:r>
              <a:rPr lang="en-US" sz="1400" dirty="0">
                <a:solidFill>
                  <a:schemeClr val="bg1"/>
                </a:solidFill>
              </a:rPr>
              <a:t> o </a:t>
            </a:r>
            <a:r>
              <a:rPr lang="en-US" sz="1400" dirty="0" err="1">
                <a:solidFill>
                  <a:schemeClr val="bg1"/>
                </a:solidFill>
              </a:rPr>
              <a:t>disponibili</a:t>
            </a:r>
            <a:r>
              <a:rPr lang="en-US" sz="1400" dirty="0">
                <a:solidFill>
                  <a:schemeClr val="bg1"/>
                </a:solidFill>
              </a:rPr>
              <a:t> per un tempo </a:t>
            </a:r>
            <a:r>
              <a:rPr lang="en-US" sz="1400" dirty="0" err="1">
                <a:solidFill>
                  <a:schemeClr val="bg1"/>
                </a:solidFill>
              </a:rPr>
              <a:t>limitato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Inoltre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tratta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materiali</a:t>
            </a:r>
            <a:r>
              <a:rPr lang="en-US" sz="1400" dirty="0">
                <a:solidFill>
                  <a:schemeClr val="bg1"/>
                </a:solidFill>
              </a:rPr>
              <a:t> non </a:t>
            </a:r>
            <a:r>
              <a:rPr lang="en-US" sz="1400" dirty="0" err="1">
                <a:solidFill>
                  <a:schemeClr val="bg1"/>
                </a:solidFill>
              </a:rPr>
              <a:t>distribuiti</a:t>
            </a:r>
            <a:r>
              <a:rPr lang="en-US" sz="1400" dirty="0">
                <a:solidFill>
                  <a:schemeClr val="bg1"/>
                </a:solidFill>
              </a:rPr>
              <a:t> in modo </a:t>
            </a:r>
            <a:r>
              <a:rPr lang="en-US" sz="1400" dirty="0" err="1">
                <a:solidFill>
                  <a:schemeClr val="bg1"/>
                </a:solidFill>
              </a:rPr>
              <a:t>omogeneo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sulla</a:t>
            </a:r>
            <a:r>
              <a:rPr lang="en-US" sz="1400" dirty="0">
                <a:solidFill>
                  <a:schemeClr val="bg1"/>
                </a:solidFill>
              </a:rPr>
              <a:t> Terra: </a:t>
            </a:r>
            <a:r>
              <a:rPr lang="en-US" sz="1400" dirty="0" err="1">
                <a:solidFill>
                  <a:schemeClr val="bg1"/>
                </a:solidFill>
              </a:rPr>
              <a:t>questo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crea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dipendenza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Paesi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che</a:t>
            </a:r>
            <a:r>
              <a:rPr lang="en-US" sz="1400" dirty="0">
                <a:solidFill>
                  <a:schemeClr val="bg1"/>
                </a:solidFill>
              </a:rPr>
              <a:t> li </a:t>
            </a:r>
            <a:r>
              <a:rPr lang="en-US" sz="1400" dirty="0" err="1">
                <a:solidFill>
                  <a:schemeClr val="bg1"/>
                </a:solidFill>
              </a:rPr>
              <a:t>possiedono</a:t>
            </a:r>
            <a:r>
              <a:rPr lang="en-US" sz="1400" dirty="0">
                <a:solidFill>
                  <a:schemeClr val="bg1"/>
                </a:solidFill>
              </a:rPr>
              <a:t> o uno </a:t>
            </a:r>
            <a:r>
              <a:rPr lang="en-US" sz="1400" dirty="0" err="1">
                <a:solidFill>
                  <a:schemeClr val="bg1"/>
                </a:solidFill>
              </a:rPr>
              <a:t>sfruttamento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questi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Paesi</a:t>
            </a:r>
            <a:r>
              <a:rPr lang="en-US" sz="1400" dirty="0">
                <a:solidFill>
                  <a:schemeClr val="bg1"/>
                </a:solidFill>
              </a:rPr>
              <a:t> da </a:t>
            </a:r>
            <a:r>
              <a:rPr lang="en-US" sz="1400" dirty="0" err="1">
                <a:solidFill>
                  <a:schemeClr val="bg1"/>
                </a:solidFill>
              </a:rPr>
              <a:t>parte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altre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Nazioni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più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potenti</a:t>
            </a:r>
            <a:r>
              <a:rPr lang="en-US" sz="1400" dirty="0">
                <a:solidFill>
                  <a:schemeClr val="bg1"/>
                </a:solidFill>
              </a:rPr>
              <a:t> o da </a:t>
            </a:r>
            <a:r>
              <a:rPr lang="en-US" sz="1400" dirty="0" err="1">
                <a:solidFill>
                  <a:schemeClr val="bg1"/>
                </a:solidFill>
              </a:rPr>
              <a:t>parte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delle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multinazionali</a:t>
            </a:r>
            <a:r>
              <a:rPr lang="en-US" sz="1400" dirty="0">
                <a:solidFill>
                  <a:schemeClr val="bg1"/>
                </a:solidFill>
              </a:rPr>
              <a:t>. Per non </a:t>
            </a:r>
            <a:r>
              <a:rPr lang="en-US" sz="1400" dirty="0" err="1">
                <a:solidFill>
                  <a:schemeClr val="bg1"/>
                </a:solidFill>
              </a:rPr>
              <a:t>contare</a:t>
            </a:r>
            <a:r>
              <a:rPr lang="en-US" sz="1400" dirty="0">
                <a:solidFill>
                  <a:schemeClr val="bg1"/>
                </a:solidFill>
              </a:rPr>
              <a:t> il </a:t>
            </a:r>
            <a:r>
              <a:rPr lang="en-US" sz="1400" dirty="0" err="1">
                <a:solidFill>
                  <a:schemeClr val="bg1"/>
                </a:solidFill>
              </a:rPr>
              <a:t>fatto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che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molti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questi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materiali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provengono</a:t>
            </a:r>
            <a:r>
              <a:rPr lang="en-US" sz="1400" dirty="0">
                <a:solidFill>
                  <a:schemeClr val="bg1"/>
                </a:solidFill>
              </a:rPr>
              <a:t> da </a:t>
            </a:r>
            <a:r>
              <a:rPr lang="en-US" sz="1400" dirty="0" err="1">
                <a:solidFill>
                  <a:schemeClr val="bg1"/>
                </a:solidFill>
              </a:rPr>
              <a:t>miniere</a:t>
            </a:r>
            <a:r>
              <a:rPr lang="en-US" sz="1400" dirty="0">
                <a:solidFill>
                  <a:schemeClr val="bg1"/>
                </a:solidFill>
              </a:rPr>
              <a:t> in </a:t>
            </a:r>
            <a:r>
              <a:rPr lang="en-US" sz="1400" dirty="0" err="1">
                <a:solidFill>
                  <a:schemeClr val="bg1"/>
                </a:solidFill>
              </a:rPr>
              <a:t>Paesi</a:t>
            </a:r>
            <a:r>
              <a:rPr lang="en-US" sz="1400" dirty="0">
                <a:solidFill>
                  <a:schemeClr val="bg1"/>
                </a:solidFill>
              </a:rPr>
              <a:t> in cui </a:t>
            </a:r>
            <a:r>
              <a:rPr lang="en-US" sz="1400" dirty="0" err="1">
                <a:solidFill>
                  <a:schemeClr val="bg1"/>
                </a:solidFill>
              </a:rPr>
              <a:t>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combattono</a:t>
            </a:r>
            <a:r>
              <a:rPr lang="en-US" sz="1400" dirty="0">
                <a:solidFill>
                  <a:schemeClr val="bg1"/>
                </a:solidFill>
              </a:rPr>
              <a:t> guerre per la </a:t>
            </a:r>
            <a:r>
              <a:rPr lang="en-US" sz="1400" dirty="0" err="1">
                <a:solidFill>
                  <a:schemeClr val="bg1"/>
                </a:solidFill>
              </a:rPr>
              <a:t>proprietà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diritti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minerari</a:t>
            </a:r>
            <a:r>
              <a:rPr lang="en-US" sz="1400" dirty="0">
                <a:solidFill>
                  <a:schemeClr val="bg1"/>
                </a:solidFill>
              </a:rPr>
              <a:t>. E' </a:t>
            </a:r>
            <a:r>
              <a:rPr lang="en-US" sz="1400" dirty="0" err="1">
                <a:solidFill>
                  <a:schemeClr val="bg1"/>
                </a:solidFill>
              </a:rPr>
              <a:t>importante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quindi</a:t>
            </a:r>
            <a:r>
              <a:rPr lang="en-US" sz="1400" dirty="0">
                <a:solidFill>
                  <a:schemeClr val="bg1"/>
                </a:solidFill>
              </a:rPr>
              <a:t>, fare </a:t>
            </a:r>
            <a:r>
              <a:rPr lang="en-US" sz="1400" dirty="0" err="1">
                <a:solidFill>
                  <a:schemeClr val="bg1"/>
                </a:solidFill>
              </a:rPr>
              <a:t>una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corretta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raccolta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dei</a:t>
            </a:r>
            <a:r>
              <a:rPr lang="en-US" sz="1400" dirty="0">
                <a:solidFill>
                  <a:schemeClr val="bg1"/>
                </a:solidFill>
              </a:rPr>
              <a:t> RAEE al fine di </a:t>
            </a:r>
            <a:r>
              <a:rPr lang="en-US" sz="1400" dirty="0" err="1">
                <a:solidFill>
                  <a:schemeClr val="bg1"/>
                </a:solidFill>
              </a:rPr>
              <a:t>ottenere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materie</a:t>
            </a:r>
            <a:r>
              <a:rPr lang="en-US" sz="1400" dirty="0">
                <a:solidFill>
                  <a:schemeClr val="bg1"/>
                </a:solidFill>
              </a:rPr>
              <a:t> prime </a:t>
            </a:r>
            <a:r>
              <a:rPr lang="en-US" sz="1400" dirty="0" err="1">
                <a:solidFill>
                  <a:schemeClr val="bg1"/>
                </a:solidFill>
              </a:rPr>
              <a:t>seconde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attraverso</a:t>
            </a:r>
            <a:r>
              <a:rPr lang="en-US" sz="1400" dirty="0">
                <a:solidFill>
                  <a:schemeClr val="bg1"/>
                </a:solidFill>
              </a:rPr>
              <a:t> un </a:t>
            </a:r>
            <a:r>
              <a:rPr lang="en-US" sz="1400" dirty="0" err="1">
                <a:solidFill>
                  <a:schemeClr val="bg1"/>
                </a:solidFill>
              </a:rPr>
              <a:t>sistema</a:t>
            </a:r>
            <a:r>
              <a:rPr lang="en-US" sz="1400" dirty="0">
                <a:solidFill>
                  <a:schemeClr val="bg1"/>
                </a:solidFill>
              </a:rPr>
              <a:t> di </a:t>
            </a:r>
            <a:r>
              <a:rPr lang="en-US" sz="1400" dirty="0" err="1">
                <a:solidFill>
                  <a:schemeClr val="bg1"/>
                </a:solidFill>
              </a:rPr>
              <a:t>economia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circolare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(di Alessandro </a:t>
            </a:r>
            <a:r>
              <a:rPr lang="en-US" sz="1400" dirty="0" err="1">
                <a:solidFill>
                  <a:schemeClr val="bg1"/>
                </a:solidFill>
              </a:rPr>
              <a:t>Fanton</a:t>
            </a:r>
            <a:r>
              <a:rPr lang="en-US" sz="1400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6" name="Immagine 5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5BBDA5EE-4876-D615-1F1F-44803C6D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5" b="1"/>
          <a:stretch/>
        </p:blipFill>
        <p:spPr>
          <a:xfrm>
            <a:off x="1291634" y="1148747"/>
            <a:ext cx="4793260" cy="4227387"/>
          </a:xfrm>
          <a:prstGeom prst="rect">
            <a:avLst/>
          </a:prstGeom>
          <a:ln w="28575">
            <a:noFill/>
          </a:ln>
        </p:spPr>
      </p:pic>
      <p:sp>
        <p:nvSpPr>
          <p:cNvPr id="39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0051" y="771024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id="{70616F44-B954-409D-87BC-C69465EDE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0051" y="771024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512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981608-D865-4AD7-AC34-A2398EA1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512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59160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71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16B3665-70AC-A69F-BACD-D939D9F2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815" y="707132"/>
            <a:ext cx="411561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FARE LA DIFFERENZIATA DEI RAEE PUÒ ESSERE ELETTRIZZANTE</a:t>
            </a:r>
            <a:endParaRPr lang="en-US" sz="3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F80FA7-D8FE-D176-902F-86EF8F47C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5988" y="3429000"/>
            <a:ext cx="4038446" cy="274209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RAEE,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ovvero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rifiuti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apparecchiature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elettriche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elettroniche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possono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costituire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proprio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tesoro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correttamente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smaltiti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Infatti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tratta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dispositivi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ormai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guasti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obsoleti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potrebbero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essere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smontati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recuperare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materiali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spesso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contenenti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elementi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rari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limitata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disponibilità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opportunamente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trattati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possono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diventare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prime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seconde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utili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produrre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AEE.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Purtroppo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non é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trovare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AEE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buttati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altri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rifiuti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quindi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non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inseribili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un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circuito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virtuoso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economia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circolare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porta al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corretto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recupero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materiali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preziosi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Peggio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ancora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spesso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trovano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abbandonati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nell'ambiente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con il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concreto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rischio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possano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rilasciare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suolo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nell'acqua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nocive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Per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tutto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risulta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fondamentale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continuare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nella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campagna di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informazione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sensibilizzazione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cittadini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incentivare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raccolta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RAEE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attraverso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corretti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canali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(di Lucia 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Cavazza</a:t>
            </a: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4VS)</a:t>
            </a:r>
          </a:p>
        </p:txBody>
      </p:sp>
      <p:pic>
        <p:nvPicPr>
          <p:cNvPr id="6" name="Immagine 5" descr="Immagine che contiene testo, interno&#10;&#10;Descrizione generata automaticamente">
            <a:extLst>
              <a:ext uri="{FF2B5EF4-FFF2-40B4-BE49-F238E27FC236}">
                <a16:creationId xmlns:a16="http://schemas.microsoft.com/office/drawing/2014/main" id="{505FEAFF-0AA9-D41C-9BBF-5AA081DCF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r="9918" b="1"/>
          <a:stretch/>
        </p:blipFill>
        <p:spPr>
          <a:xfrm>
            <a:off x="532025" y="686902"/>
            <a:ext cx="6740972" cy="54841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6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6F201DE-B416-EA38-12FD-9F3CE897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RAEE: ARCHEOLOGIA PER LE FUTURE GENERAZIONI?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137031A-3ABA-FB6F-D7D2-F64C5F677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989" y="2288833"/>
            <a:ext cx="5477011" cy="3711571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 </a:t>
            </a:r>
            <a:r>
              <a:rPr lang="en-US" dirty="0" err="1">
                <a:solidFill>
                  <a:schemeClr val="bg1"/>
                </a:solidFill>
              </a:rPr>
              <a:t>grandi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civiltà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passato</a:t>
            </a:r>
            <a:r>
              <a:rPr lang="en-US" dirty="0">
                <a:solidFill>
                  <a:schemeClr val="bg1"/>
                </a:solidFill>
              </a:rPr>
              <a:t> ci </a:t>
            </a:r>
            <a:r>
              <a:rPr lang="en-US" dirty="0" err="1">
                <a:solidFill>
                  <a:schemeClr val="bg1"/>
                </a:solidFill>
              </a:rPr>
              <a:t>hanno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lasciato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preziosi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templi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mosaici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gioielli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cultura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noi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uomini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terzo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millennio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invece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nonostante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dirty="0" err="1">
                <a:solidFill>
                  <a:schemeClr val="bg1"/>
                </a:solidFill>
              </a:rPr>
              <a:t>nostre</a:t>
            </a:r>
            <a:r>
              <a:rPr lang="en-US" dirty="0">
                <a:solidFill>
                  <a:schemeClr val="bg1"/>
                </a:solidFill>
              </a:rPr>
              <a:t> immense </a:t>
            </a:r>
            <a:r>
              <a:rPr lang="en-US" dirty="0" err="1">
                <a:solidFill>
                  <a:schemeClr val="bg1"/>
                </a:solidFill>
              </a:rPr>
              <a:t>conoscenze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lasceremo</a:t>
            </a:r>
            <a:r>
              <a:rPr lang="en-US" dirty="0">
                <a:solidFill>
                  <a:schemeClr val="bg1"/>
                </a:solidFill>
              </a:rPr>
              <a:t> come </a:t>
            </a:r>
            <a:r>
              <a:rPr lang="en-US" dirty="0" err="1">
                <a:solidFill>
                  <a:schemeClr val="bg1"/>
                </a:solidFill>
              </a:rPr>
              <a:t>reperti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archeologici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montagne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rifiuti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dalla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plastica</a:t>
            </a:r>
            <a:r>
              <a:rPr lang="en-US" dirty="0">
                <a:solidFill>
                  <a:schemeClr val="bg1"/>
                </a:solidFill>
              </a:rPr>
              <a:t> ai RAEE. </a:t>
            </a:r>
            <a:r>
              <a:rPr lang="en-US" dirty="0" err="1">
                <a:solidFill>
                  <a:schemeClr val="bg1"/>
                </a:solidFill>
              </a:rPr>
              <a:t>Nonostante</a:t>
            </a:r>
            <a:r>
              <a:rPr lang="en-US" dirty="0">
                <a:solidFill>
                  <a:schemeClr val="bg1"/>
                </a:solidFill>
              </a:rPr>
              <a:t> ci </a:t>
            </a:r>
            <a:r>
              <a:rPr lang="en-US" dirty="0" err="1">
                <a:solidFill>
                  <a:schemeClr val="bg1"/>
                </a:solidFill>
              </a:rPr>
              <a:t>sia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possibilità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conferire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correttamente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nostri</a:t>
            </a:r>
            <a:r>
              <a:rPr lang="en-US" dirty="0">
                <a:solidFill>
                  <a:schemeClr val="bg1"/>
                </a:solidFill>
              </a:rPr>
              <a:t> AEE </a:t>
            </a:r>
            <a:r>
              <a:rPr lang="en-US" dirty="0" err="1">
                <a:solidFill>
                  <a:schemeClr val="bg1"/>
                </a:solidFill>
              </a:rPr>
              <a:t>tramite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dirty="0" err="1">
                <a:solidFill>
                  <a:schemeClr val="bg1"/>
                </a:solidFill>
              </a:rPr>
              <a:t>piattaforme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ecologiche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centri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distribuzione</a:t>
            </a:r>
            <a:r>
              <a:rPr lang="en-US" dirty="0">
                <a:solidFill>
                  <a:schemeClr val="bg1"/>
                </a:solidFill>
              </a:rPr>
              <a:t> (con l'1contro0 o l'1contro1), </a:t>
            </a:r>
            <a:r>
              <a:rPr lang="en-US" dirty="0" err="1">
                <a:solidFill>
                  <a:schemeClr val="bg1"/>
                </a:solidFill>
              </a:rPr>
              <a:t>spesso</a:t>
            </a:r>
            <a:r>
              <a:rPr lang="en-US" dirty="0">
                <a:solidFill>
                  <a:schemeClr val="bg1"/>
                </a:solidFill>
              </a:rPr>
              <a:t> li </a:t>
            </a:r>
            <a:r>
              <a:rPr lang="en-US" dirty="0" err="1">
                <a:solidFill>
                  <a:schemeClr val="bg1"/>
                </a:solidFill>
              </a:rPr>
              <a:t>vediamo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abbandonati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nell’ambiente</a:t>
            </a:r>
            <a:r>
              <a:rPr lang="en-US" dirty="0">
                <a:solidFill>
                  <a:schemeClr val="bg1"/>
                </a:solidFill>
              </a:rPr>
              <a:t>: in un </a:t>
            </a:r>
            <a:r>
              <a:rPr lang="en-US" dirty="0" err="1">
                <a:solidFill>
                  <a:schemeClr val="bg1"/>
                </a:solidFill>
              </a:rPr>
              <a:t>bosco</a:t>
            </a:r>
            <a:r>
              <a:rPr lang="en-US" dirty="0">
                <a:solidFill>
                  <a:schemeClr val="bg1"/>
                </a:solidFill>
              </a:rPr>
              <a:t>, al </a:t>
            </a:r>
            <a:r>
              <a:rPr lang="en-US" dirty="0" err="1">
                <a:solidFill>
                  <a:schemeClr val="bg1"/>
                </a:solidFill>
              </a:rPr>
              <a:t>ciglio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strada</a:t>
            </a:r>
            <a:r>
              <a:rPr lang="en-US" dirty="0">
                <a:solidFill>
                  <a:schemeClr val="bg1"/>
                </a:solidFill>
              </a:rPr>
              <a:t>, in un </a:t>
            </a:r>
            <a:r>
              <a:rPr lang="en-US" dirty="0" err="1">
                <a:solidFill>
                  <a:schemeClr val="bg1"/>
                </a:solidFill>
              </a:rPr>
              <a:t>fiume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nel</a:t>
            </a:r>
            <a:r>
              <a:rPr lang="en-US" dirty="0">
                <a:solidFill>
                  <a:schemeClr val="bg1"/>
                </a:solidFill>
              </a:rPr>
              <a:t> mare. Per </a:t>
            </a:r>
            <a:r>
              <a:rPr lang="en-US" dirty="0" err="1">
                <a:solidFill>
                  <a:schemeClr val="bg1"/>
                </a:solidFill>
              </a:rPr>
              <a:t>quanto</a:t>
            </a:r>
            <a:r>
              <a:rPr lang="en-US" dirty="0">
                <a:solidFill>
                  <a:schemeClr val="bg1"/>
                </a:solidFill>
              </a:rPr>
              <a:t> tempo </a:t>
            </a:r>
            <a:r>
              <a:rPr lang="en-US" dirty="0" err="1">
                <a:solidFill>
                  <a:schemeClr val="bg1"/>
                </a:solidFill>
              </a:rPr>
              <a:t>resteranno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lì</a:t>
            </a:r>
            <a:r>
              <a:rPr lang="en-US" dirty="0">
                <a:solidFill>
                  <a:schemeClr val="bg1"/>
                </a:solidFill>
              </a:rPr>
              <a:t>? Cosa </a:t>
            </a:r>
            <a:r>
              <a:rPr lang="en-US" dirty="0" err="1">
                <a:solidFill>
                  <a:schemeClr val="bg1"/>
                </a:solidFill>
              </a:rPr>
              <a:t>diventeranno</a:t>
            </a:r>
            <a:r>
              <a:rPr lang="en-US" dirty="0">
                <a:solidFill>
                  <a:schemeClr val="bg1"/>
                </a:solidFill>
              </a:rPr>
              <a:t> dopo </a:t>
            </a:r>
            <a:r>
              <a:rPr lang="en-US" dirty="0" err="1">
                <a:solidFill>
                  <a:schemeClr val="bg1"/>
                </a:solidFill>
              </a:rPr>
              <a:t>decenni</a:t>
            </a:r>
            <a:r>
              <a:rPr lang="en-US" dirty="0">
                <a:solidFill>
                  <a:schemeClr val="bg1"/>
                </a:solidFill>
              </a:rPr>
              <a:t>? Cosa </a:t>
            </a:r>
            <a:r>
              <a:rPr lang="en-US" dirty="0" err="1">
                <a:solidFill>
                  <a:schemeClr val="bg1"/>
                </a:solidFill>
              </a:rPr>
              <a:t>racconteranno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della</a:t>
            </a:r>
            <a:r>
              <a:rPr lang="en-US" dirty="0">
                <a:solidFill>
                  <a:schemeClr val="bg1"/>
                </a:solidFill>
              </a:rPr>
              <a:t> nostra </a:t>
            </a:r>
            <a:r>
              <a:rPr lang="en-US" dirty="0" err="1">
                <a:solidFill>
                  <a:schemeClr val="bg1"/>
                </a:solidFill>
              </a:rPr>
              <a:t>civiltà</a:t>
            </a:r>
            <a:r>
              <a:rPr lang="en-US" dirty="0">
                <a:solidFill>
                  <a:schemeClr val="bg1"/>
                </a:solidFill>
              </a:rPr>
              <a:t>? </a:t>
            </a:r>
            <a:r>
              <a:rPr lang="en-US" dirty="0" err="1">
                <a:solidFill>
                  <a:schemeClr val="bg1"/>
                </a:solidFill>
              </a:rPr>
              <a:t>Quindi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dovemmo</a:t>
            </a:r>
            <a:r>
              <a:rPr lang="en-US" dirty="0">
                <a:solidFill>
                  <a:schemeClr val="bg1"/>
                </a:solidFill>
              </a:rPr>
              <a:t> proprio </a:t>
            </a:r>
            <a:r>
              <a:rPr lang="en-US" dirty="0" err="1">
                <a:solidFill>
                  <a:schemeClr val="bg1"/>
                </a:solidFill>
              </a:rPr>
              <a:t>chiederci</a:t>
            </a:r>
            <a:r>
              <a:rPr lang="en-US" dirty="0">
                <a:solidFill>
                  <a:schemeClr val="bg1"/>
                </a:solidFill>
              </a:rPr>
              <a:t> se è </a:t>
            </a:r>
            <a:r>
              <a:rPr lang="en-US" dirty="0" err="1">
                <a:solidFill>
                  <a:schemeClr val="bg1"/>
                </a:solidFill>
              </a:rPr>
              <a:t>veramente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questa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l’archeologia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vogliamo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lasciare</a:t>
            </a:r>
            <a:r>
              <a:rPr lang="en-US" dirty="0">
                <a:solidFill>
                  <a:schemeClr val="bg1"/>
                </a:solidFill>
              </a:rPr>
              <a:t> alle </a:t>
            </a:r>
            <a:r>
              <a:rPr lang="en-US" dirty="0" err="1">
                <a:solidFill>
                  <a:schemeClr val="bg1"/>
                </a:solidFill>
              </a:rPr>
              <a:t>generazioni</a:t>
            </a:r>
            <a:r>
              <a:rPr lang="en-US" dirty="0">
                <a:solidFill>
                  <a:schemeClr val="bg1"/>
                </a:solidFill>
              </a:rPr>
              <a:t> future! Per il bene </a:t>
            </a:r>
            <a:r>
              <a:rPr lang="en-US" dirty="0" err="1">
                <a:solidFill>
                  <a:schemeClr val="bg1"/>
                </a:solidFill>
              </a:rPr>
              <a:t>delle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generazioni</a:t>
            </a:r>
            <a:r>
              <a:rPr lang="en-US" dirty="0">
                <a:solidFill>
                  <a:schemeClr val="bg1"/>
                </a:solidFill>
              </a:rPr>
              <a:t> future, </a:t>
            </a:r>
            <a:r>
              <a:rPr lang="en-US" dirty="0" err="1">
                <a:solidFill>
                  <a:schemeClr val="bg1"/>
                </a:solidFill>
              </a:rPr>
              <a:t>dovremmo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cominciare</a:t>
            </a:r>
            <a:r>
              <a:rPr lang="en-US" dirty="0">
                <a:solidFill>
                  <a:schemeClr val="bg1"/>
                </a:solidFill>
              </a:rPr>
              <a:t>, da subito, a </a:t>
            </a:r>
            <a:r>
              <a:rPr lang="en-US" dirty="0" err="1">
                <a:solidFill>
                  <a:schemeClr val="bg1"/>
                </a:solidFill>
              </a:rPr>
              <a:t>considerare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RAEE come </a:t>
            </a:r>
            <a:r>
              <a:rPr lang="en-US" dirty="0" err="1">
                <a:solidFill>
                  <a:schemeClr val="bg1"/>
                </a:solidFill>
              </a:rPr>
              <a:t>tesori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riutilizzare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ora</a:t>
            </a:r>
            <a:r>
              <a:rPr lang="en-US" dirty="0">
                <a:solidFill>
                  <a:schemeClr val="bg1"/>
                </a:solidFill>
              </a:rPr>
              <a:t> e non </a:t>
            </a:r>
            <a:r>
              <a:rPr lang="en-US" dirty="0" err="1">
                <a:solidFill>
                  <a:schemeClr val="bg1"/>
                </a:solidFill>
              </a:rPr>
              <a:t>lasciare</a:t>
            </a:r>
            <a:r>
              <a:rPr lang="en-US" dirty="0">
                <a:solidFill>
                  <a:schemeClr val="bg1"/>
                </a:solidFill>
              </a:rPr>
              <a:t> ai </a:t>
            </a:r>
            <a:r>
              <a:rPr lang="en-US" dirty="0" err="1">
                <a:solidFill>
                  <a:schemeClr val="bg1"/>
                </a:solidFill>
              </a:rPr>
              <a:t>posteri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(di Luca </a:t>
            </a:r>
            <a:r>
              <a:rPr lang="en-US" dirty="0" err="1">
                <a:solidFill>
                  <a:schemeClr val="bg1"/>
                </a:solidFill>
              </a:rPr>
              <a:t>Bonura</a:t>
            </a:r>
            <a:r>
              <a:rPr lang="en-US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8" name="Segnaposto immagine 7" descr="Immagine che contiene testo, erba, albero, aria aperta&#10;&#10;Descrizione generata automaticamente">
            <a:extLst>
              <a:ext uri="{FF2B5EF4-FFF2-40B4-BE49-F238E27FC236}">
                <a16:creationId xmlns:a16="http://schemas.microsoft.com/office/drawing/2014/main" id="{D32F6BF2-C8AB-3D00-A599-9ECCAED8E1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63"/>
          <a:stretch/>
        </p:blipFill>
        <p:spPr>
          <a:xfrm>
            <a:off x="7010748" y="295540"/>
            <a:ext cx="4562263" cy="626692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43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2E3611F-43B1-8394-7817-438F3090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RACCOGLI I RAEE. SEMINA IL FUTURO.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F587AA-A6C2-604E-2912-6D9BDE205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69" y="1909192"/>
            <a:ext cx="5053502" cy="364771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Non </a:t>
            </a:r>
            <a:r>
              <a:rPr lang="en-US" dirty="0" err="1">
                <a:solidFill>
                  <a:schemeClr val="bg1"/>
                </a:solidFill>
              </a:rPr>
              <a:t>lasciamo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RAEE, </a:t>
            </a:r>
            <a:r>
              <a:rPr lang="en-US" dirty="0" err="1">
                <a:solidFill>
                  <a:schemeClr val="bg1"/>
                </a:solidFill>
              </a:rPr>
              <a:t>ovvero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rifiuti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elettrici</a:t>
            </a:r>
            <a:r>
              <a:rPr lang="en-US" dirty="0">
                <a:solidFill>
                  <a:schemeClr val="bg1"/>
                </a:solidFill>
              </a:rPr>
              <a:t> ed </a:t>
            </a:r>
            <a:r>
              <a:rPr lang="en-US" dirty="0" err="1">
                <a:solidFill>
                  <a:schemeClr val="bg1"/>
                </a:solidFill>
              </a:rPr>
              <a:t>elettronici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crescano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insieme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alla</a:t>
            </a:r>
            <a:r>
              <a:rPr lang="en-US" dirty="0">
                <a:solidFill>
                  <a:schemeClr val="bg1"/>
                </a:solidFill>
              </a:rPr>
              <a:t> natura, </a:t>
            </a:r>
            <a:r>
              <a:rPr lang="en-US" dirty="0" err="1">
                <a:solidFill>
                  <a:schemeClr val="bg1"/>
                </a:solidFill>
              </a:rPr>
              <a:t>abbandonandoli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campi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boschi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lungo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d'acqua</a:t>
            </a:r>
            <a:r>
              <a:rPr lang="en-US" dirty="0">
                <a:solidFill>
                  <a:schemeClr val="bg1"/>
                </a:solidFill>
              </a:rPr>
              <a:t> o le </a:t>
            </a:r>
            <a:r>
              <a:rPr lang="en-US" dirty="0" err="1">
                <a:solidFill>
                  <a:schemeClr val="bg1"/>
                </a:solidFill>
              </a:rPr>
              <a:t>spiagge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Iniziamo</a:t>
            </a:r>
            <a:r>
              <a:rPr lang="en-US" dirty="0">
                <a:solidFill>
                  <a:schemeClr val="bg1"/>
                </a:solidFill>
              </a:rPr>
              <a:t>, o </a:t>
            </a:r>
            <a:r>
              <a:rPr lang="en-US" dirty="0" err="1">
                <a:solidFill>
                  <a:schemeClr val="bg1"/>
                </a:solidFill>
              </a:rPr>
              <a:t>continuiamo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differenziare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RAEE </a:t>
            </a:r>
            <a:r>
              <a:rPr lang="en-US" dirty="0" err="1">
                <a:solidFill>
                  <a:schemeClr val="bg1"/>
                </a:solidFill>
              </a:rPr>
              <a:t>correttamente</a:t>
            </a:r>
            <a:r>
              <a:rPr lang="en-US" dirty="0">
                <a:solidFill>
                  <a:schemeClr val="bg1"/>
                </a:solidFill>
              </a:rPr>
              <a:t> per non </a:t>
            </a:r>
            <a:r>
              <a:rPr lang="en-US" dirty="0" err="1">
                <a:solidFill>
                  <a:schemeClr val="bg1"/>
                </a:solidFill>
              </a:rPr>
              <a:t>rischiare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contaminare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suolo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acqua</a:t>
            </a:r>
            <a:r>
              <a:rPr lang="en-US" dirty="0">
                <a:solidFill>
                  <a:schemeClr val="bg1"/>
                </a:solidFill>
              </a:rPr>
              <a:t>, aria. </a:t>
            </a:r>
            <a:r>
              <a:rPr lang="en-US" dirty="0" err="1">
                <a:solidFill>
                  <a:schemeClr val="bg1"/>
                </a:solidFill>
              </a:rPr>
              <a:t>Lasciamo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nostri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piccoli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apparecchi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elettrici</a:t>
            </a:r>
            <a:r>
              <a:rPr lang="en-US" dirty="0">
                <a:solidFill>
                  <a:schemeClr val="bg1"/>
                </a:solidFill>
              </a:rPr>
              <a:t> ed </a:t>
            </a:r>
            <a:r>
              <a:rPr lang="en-US" dirty="0" err="1">
                <a:solidFill>
                  <a:schemeClr val="bg1"/>
                </a:solidFill>
              </a:rPr>
              <a:t>elettronici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massimo</a:t>
            </a:r>
            <a:r>
              <a:rPr lang="en-US" dirty="0">
                <a:solidFill>
                  <a:schemeClr val="bg1"/>
                </a:solidFill>
              </a:rPr>
              <a:t> 25 cm di </a:t>
            </a:r>
            <a:r>
              <a:rPr lang="en-US" dirty="0" err="1">
                <a:solidFill>
                  <a:schemeClr val="bg1"/>
                </a:solidFill>
              </a:rPr>
              <a:t>lunghezza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negli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appositi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contenitori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all'interno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negozi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grandi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centri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commerciali</a:t>
            </a:r>
            <a:r>
              <a:rPr lang="en-US" dirty="0">
                <a:solidFill>
                  <a:schemeClr val="bg1"/>
                </a:solidFill>
              </a:rPr>
              <a:t>. Non </a:t>
            </a:r>
            <a:r>
              <a:rPr lang="en-US" dirty="0" err="1">
                <a:solidFill>
                  <a:schemeClr val="bg1"/>
                </a:solidFill>
              </a:rPr>
              <a:t>occorre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comprare</a:t>
            </a:r>
            <a:r>
              <a:rPr lang="en-US" dirty="0">
                <a:solidFill>
                  <a:schemeClr val="bg1"/>
                </a:solidFill>
              </a:rPr>
              <a:t> un nuovo </a:t>
            </a:r>
            <a:r>
              <a:rPr lang="en-US" dirty="0" err="1">
                <a:solidFill>
                  <a:schemeClr val="bg1"/>
                </a:solidFill>
              </a:rPr>
              <a:t>apparecchio</a:t>
            </a:r>
            <a:r>
              <a:rPr lang="en-US" dirty="0">
                <a:solidFill>
                  <a:schemeClr val="bg1"/>
                </a:solidFill>
              </a:rPr>
              <a:t>. Si </a:t>
            </a:r>
            <a:r>
              <a:rPr lang="en-US" dirty="0" err="1">
                <a:solidFill>
                  <a:schemeClr val="bg1"/>
                </a:solidFill>
              </a:rPr>
              <a:t>chiama</a:t>
            </a:r>
            <a:r>
              <a:rPr lang="en-US" dirty="0">
                <a:solidFill>
                  <a:schemeClr val="bg1"/>
                </a:solidFill>
              </a:rPr>
              <a:t> 1 </a:t>
            </a:r>
            <a:r>
              <a:rPr lang="en-US" dirty="0" err="1">
                <a:solidFill>
                  <a:schemeClr val="bg1"/>
                </a:solidFill>
              </a:rPr>
              <a:t>contro</a:t>
            </a:r>
            <a:r>
              <a:rPr lang="en-US" dirty="0">
                <a:solidFill>
                  <a:schemeClr val="bg1"/>
                </a:solidFill>
              </a:rPr>
              <a:t> 0. </a:t>
            </a:r>
            <a:r>
              <a:rPr lang="en-US" dirty="0" err="1">
                <a:solidFill>
                  <a:schemeClr val="bg1"/>
                </a:solidFill>
              </a:rPr>
              <a:t>Questo</a:t>
            </a:r>
            <a:r>
              <a:rPr lang="en-US" dirty="0">
                <a:solidFill>
                  <a:schemeClr val="bg1"/>
                </a:solidFill>
              </a:rPr>
              <a:t> piccolo </a:t>
            </a:r>
            <a:r>
              <a:rPr lang="en-US" dirty="0" err="1">
                <a:solidFill>
                  <a:schemeClr val="bg1"/>
                </a:solidFill>
              </a:rPr>
              <a:t>gesto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permetterà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trattare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questi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rifiuti</a:t>
            </a:r>
            <a:r>
              <a:rPr lang="en-US" dirty="0">
                <a:solidFill>
                  <a:schemeClr val="bg1"/>
                </a:solidFill>
              </a:rPr>
              <a:t> in modo </a:t>
            </a:r>
            <a:r>
              <a:rPr lang="en-US" dirty="0" err="1">
                <a:solidFill>
                  <a:schemeClr val="bg1"/>
                </a:solidFill>
              </a:rPr>
              <a:t>appropriato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così</a:t>
            </a:r>
            <a:r>
              <a:rPr lang="en-US" dirty="0">
                <a:solidFill>
                  <a:schemeClr val="bg1"/>
                </a:solidFill>
              </a:rPr>
              <a:t> non </a:t>
            </a:r>
            <a:r>
              <a:rPr lang="en-US" dirty="0" err="1">
                <a:solidFill>
                  <a:schemeClr val="bg1"/>
                </a:solidFill>
              </a:rPr>
              <a:t>saremo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costretti</a:t>
            </a:r>
            <a:r>
              <a:rPr lang="en-US" dirty="0">
                <a:solidFill>
                  <a:schemeClr val="bg1"/>
                </a:solidFill>
              </a:rPr>
              <a:t> ad </a:t>
            </a:r>
            <a:r>
              <a:rPr lang="en-US" dirty="0" err="1">
                <a:solidFill>
                  <a:schemeClr val="bg1"/>
                </a:solidFill>
              </a:rPr>
              <a:t>accumularli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nostre</a:t>
            </a:r>
            <a:r>
              <a:rPr lang="en-US" dirty="0">
                <a:solidFill>
                  <a:schemeClr val="bg1"/>
                </a:solidFill>
              </a:rPr>
              <a:t> case o ad </a:t>
            </a:r>
            <a:r>
              <a:rPr lang="en-US" dirty="0" err="1">
                <a:solidFill>
                  <a:schemeClr val="bg1"/>
                </a:solidFill>
              </a:rPr>
              <a:t>abbandonarli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giro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Salvaguardiamo</a:t>
            </a:r>
            <a:r>
              <a:rPr lang="en-US" dirty="0">
                <a:solidFill>
                  <a:schemeClr val="bg1"/>
                </a:solidFill>
              </a:rPr>
              <a:t> il nostro </a:t>
            </a:r>
            <a:r>
              <a:rPr lang="en-US" dirty="0" err="1">
                <a:solidFill>
                  <a:schemeClr val="bg1"/>
                </a:solidFill>
              </a:rPr>
              <a:t>pianeta</a:t>
            </a:r>
            <a:r>
              <a:rPr lang="en-US" dirty="0">
                <a:solidFill>
                  <a:schemeClr val="bg1"/>
                </a:solidFill>
              </a:rPr>
              <a:t> ed </a:t>
            </a:r>
            <a:r>
              <a:rPr lang="en-US" dirty="0" err="1">
                <a:solidFill>
                  <a:schemeClr val="bg1"/>
                </a:solidFill>
              </a:rPr>
              <a:t>aiutiamolo</a:t>
            </a:r>
            <a:r>
              <a:rPr lang="en-US" dirty="0">
                <a:solidFill>
                  <a:schemeClr val="bg1"/>
                </a:solidFill>
              </a:rPr>
              <a:t> a non </a:t>
            </a:r>
            <a:r>
              <a:rPr lang="en-US" dirty="0" err="1">
                <a:solidFill>
                  <a:schemeClr val="bg1"/>
                </a:solidFill>
              </a:rPr>
              <a:t>diventare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anch’esso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rifiuto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Raccogliamo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RAEE e </a:t>
            </a:r>
            <a:r>
              <a:rPr lang="en-US" dirty="0" err="1">
                <a:solidFill>
                  <a:schemeClr val="bg1"/>
                </a:solidFill>
              </a:rPr>
              <a:t>seminiamo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futuro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migliore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lasciando</a:t>
            </a:r>
            <a:r>
              <a:rPr lang="en-US" dirty="0">
                <a:solidFill>
                  <a:schemeClr val="bg1"/>
                </a:solidFill>
              </a:rPr>
              <a:t> alle </a:t>
            </a:r>
            <a:r>
              <a:rPr lang="en-US" dirty="0" err="1">
                <a:solidFill>
                  <a:schemeClr val="bg1"/>
                </a:solidFill>
              </a:rPr>
              <a:t>generazioni</a:t>
            </a:r>
            <a:r>
              <a:rPr lang="en-US" dirty="0">
                <a:solidFill>
                  <a:schemeClr val="bg1"/>
                </a:solidFill>
              </a:rPr>
              <a:t> future un </a:t>
            </a:r>
            <a:r>
              <a:rPr lang="en-US" dirty="0" err="1">
                <a:solidFill>
                  <a:schemeClr val="bg1"/>
                </a:solidFill>
              </a:rPr>
              <a:t>ambiente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più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pulito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(di Sofia Palombi 4VS)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egnaposto immagine 5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535EFA93-344A-C7D0-FC4C-150736C940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b="1594"/>
          <a:stretch>
            <a:fillRect/>
          </a:stretch>
        </p:blipFill>
        <p:spPr>
          <a:xfrm>
            <a:off x="5801465" y="1061546"/>
            <a:ext cx="6134941" cy="484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5AEC34-9EDC-F7F4-D2A2-889FB412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NUOVA VITA AI RAEE</a:t>
            </a:r>
          </a:p>
        </p:txBody>
      </p:sp>
      <p:pic>
        <p:nvPicPr>
          <p:cNvPr id="6" name="Segnaposto immagine 5" descr="Immagine che contiene testo, albero, aria aperta&#10;&#10;Descrizione generata automaticamente">
            <a:extLst>
              <a:ext uri="{FF2B5EF4-FFF2-40B4-BE49-F238E27FC236}">
                <a16:creationId xmlns:a16="http://schemas.microsoft.com/office/drawing/2014/main" id="{3D4F8BFA-0C12-8D13-A5FA-0A65C2A27F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6010"/>
          <a:stretch>
            <a:fillRect/>
          </a:stretch>
        </p:blipFill>
        <p:spPr>
          <a:xfrm>
            <a:off x="342898" y="2313325"/>
            <a:ext cx="5753102" cy="4544675"/>
          </a:xfrm>
          <a:prstGeom prst="rect">
            <a:avLst/>
          </a:prstGeom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A77EF4-6266-7E90-8319-61025478E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899" y="2400303"/>
            <a:ext cx="5410203" cy="3787765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 ci </a:t>
            </a:r>
            <a:r>
              <a:rPr lang="en-US" sz="1800" dirty="0" err="1">
                <a:solidFill>
                  <a:schemeClr val="bg1"/>
                </a:solidFill>
              </a:rPr>
              <a:t>interrogassimo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quali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potrebbero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essere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principali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problemi</a:t>
            </a:r>
            <a:r>
              <a:rPr lang="en-US" sz="1800" dirty="0">
                <a:solidFill>
                  <a:schemeClr val="bg1"/>
                </a:solidFill>
              </a:rPr>
              <a:t> per il </a:t>
            </a:r>
            <a:r>
              <a:rPr lang="en-US" sz="1800" dirty="0" err="1">
                <a:solidFill>
                  <a:schemeClr val="bg1"/>
                </a:solidFill>
              </a:rPr>
              <a:t>futuro</a:t>
            </a:r>
            <a:r>
              <a:rPr lang="en-US" sz="1800" dirty="0">
                <a:solidFill>
                  <a:schemeClr val="bg1"/>
                </a:solidFill>
              </a:rPr>
              <a:t> del nostro </a:t>
            </a:r>
            <a:r>
              <a:rPr lang="en-US" sz="1800" dirty="0" err="1">
                <a:solidFill>
                  <a:schemeClr val="bg1"/>
                </a:solidFill>
              </a:rPr>
              <a:t>pianeta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sicuramente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RAEE </a:t>
            </a:r>
            <a:r>
              <a:rPr lang="en-US" sz="1800" dirty="0" err="1">
                <a:solidFill>
                  <a:schemeClr val="bg1"/>
                </a:solidFill>
              </a:rPr>
              <a:t>sarebbero</a:t>
            </a:r>
            <a:r>
              <a:rPr lang="en-US" sz="1800" dirty="0">
                <a:solidFill>
                  <a:schemeClr val="bg1"/>
                </a:solidFill>
              </a:rPr>
              <a:t> uno di </a:t>
            </a:r>
            <a:r>
              <a:rPr lang="en-US" sz="1800" dirty="0" err="1">
                <a:solidFill>
                  <a:schemeClr val="bg1"/>
                </a:solidFill>
              </a:rPr>
              <a:t>questi</a:t>
            </a:r>
            <a:r>
              <a:rPr lang="en-US" sz="1800" dirty="0">
                <a:solidFill>
                  <a:schemeClr val="bg1"/>
                </a:solidFill>
              </a:rPr>
              <a:t>. I RAEE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rifiuti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elettronici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ricchi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sostanze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indispensabili</a:t>
            </a:r>
            <a:r>
              <a:rPr lang="en-US" sz="1800" dirty="0">
                <a:solidFill>
                  <a:schemeClr val="bg1"/>
                </a:solidFill>
              </a:rPr>
              <a:t> per la nostra </a:t>
            </a:r>
            <a:r>
              <a:rPr lang="en-US" sz="1800" dirty="0" err="1">
                <a:solidFill>
                  <a:schemeClr val="bg1"/>
                </a:solidFill>
              </a:rPr>
              <a:t>società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quindi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perché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limitarsi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buttarli</a:t>
            </a:r>
            <a:r>
              <a:rPr lang="en-US" sz="1800" dirty="0">
                <a:solidFill>
                  <a:schemeClr val="bg1"/>
                </a:solidFill>
              </a:rPr>
              <a:t> via come </a:t>
            </a:r>
            <a:r>
              <a:rPr lang="en-US" sz="1800" dirty="0" err="1">
                <a:solidFill>
                  <a:schemeClr val="bg1"/>
                </a:solidFill>
              </a:rPr>
              <a:t>semplici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rifiuti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quando</a:t>
            </a:r>
            <a:r>
              <a:rPr lang="en-US" sz="1800" dirty="0">
                <a:solidFill>
                  <a:schemeClr val="bg1"/>
                </a:solidFill>
              </a:rPr>
              <a:t> è </a:t>
            </a:r>
            <a:r>
              <a:rPr lang="en-US" sz="1800" dirty="0" err="1">
                <a:solidFill>
                  <a:schemeClr val="bg1"/>
                </a:solidFill>
              </a:rPr>
              <a:t>possibile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donare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loro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nuova</a:t>
            </a:r>
            <a:r>
              <a:rPr lang="en-US" sz="1800" dirty="0">
                <a:solidFill>
                  <a:schemeClr val="bg1"/>
                </a:solidFill>
              </a:rPr>
              <a:t> forma di vita </a:t>
            </a:r>
            <a:r>
              <a:rPr lang="en-US" sz="1800" dirty="0" err="1">
                <a:solidFill>
                  <a:schemeClr val="bg1"/>
                </a:solidFill>
              </a:rPr>
              <a:t>grazie</a:t>
            </a:r>
            <a:r>
              <a:rPr lang="en-US" sz="1800" dirty="0">
                <a:solidFill>
                  <a:schemeClr val="bg1"/>
                </a:solidFill>
              </a:rPr>
              <a:t> al </a:t>
            </a:r>
            <a:r>
              <a:rPr lang="en-US" sz="1800" dirty="0" err="1">
                <a:solidFill>
                  <a:schemeClr val="bg1"/>
                </a:solidFill>
              </a:rPr>
              <a:t>loro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riciclo</a:t>
            </a:r>
            <a:r>
              <a:rPr lang="en-US" sz="1800" dirty="0">
                <a:solidFill>
                  <a:schemeClr val="bg1"/>
                </a:solidFill>
              </a:rPr>
              <a:t>? Non è difficile fare </a:t>
            </a:r>
            <a:r>
              <a:rPr lang="en-US" sz="1800" dirty="0" err="1">
                <a:solidFill>
                  <a:schemeClr val="bg1"/>
                </a:solidFill>
              </a:rPr>
              <a:t>ciò</a:t>
            </a:r>
            <a:r>
              <a:rPr lang="en-US" sz="1800" dirty="0">
                <a:solidFill>
                  <a:schemeClr val="bg1"/>
                </a:solidFill>
              </a:rPr>
              <a:t>, in Italia ci </a:t>
            </a:r>
            <a:r>
              <a:rPr lang="en-US" sz="1800" dirty="0" err="1">
                <a:solidFill>
                  <a:schemeClr val="bg1"/>
                </a:solidFill>
              </a:rPr>
              <a:t>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innumerevoli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punti</a:t>
            </a:r>
            <a:r>
              <a:rPr lang="en-US" sz="1800" dirty="0">
                <a:solidFill>
                  <a:schemeClr val="bg1"/>
                </a:solidFill>
              </a:rPr>
              <a:t> di </a:t>
            </a:r>
            <a:r>
              <a:rPr lang="en-US" sz="1800" dirty="0" err="1">
                <a:solidFill>
                  <a:schemeClr val="bg1"/>
                </a:solidFill>
              </a:rPr>
              <a:t>raccolta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dedicati</a:t>
            </a:r>
            <a:r>
              <a:rPr lang="en-US" sz="1800" dirty="0">
                <a:solidFill>
                  <a:schemeClr val="bg1"/>
                </a:solidFill>
              </a:rPr>
              <a:t> ai </a:t>
            </a:r>
            <a:r>
              <a:rPr lang="en-US" sz="1800" dirty="0" err="1">
                <a:solidFill>
                  <a:schemeClr val="bg1"/>
                </a:solidFill>
              </a:rPr>
              <a:t>piccoli</a:t>
            </a:r>
            <a:r>
              <a:rPr lang="en-US" sz="1800" dirty="0">
                <a:solidFill>
                  <a:schemeClr val="bg1"/>
                </a:solidFill>
              </a:rPr>
              <a:t> e ai </a:t>
            </a:r>
            <a:r>
              <a:rPr lang="en-US" sz="1800" dirty="0" err="1">
                <a:solidFill>
                  <a:schemeClr val="bg1"/>
                </a:solidFill>
              </a:rPr>
              <a:t>grandi</a:t>
            </a:r>
            <a:r>
              <a:rPr lang="en-US" sz="1800" dirty="0">
                <a:solidFill>
                  <a:schemeClr val="bg1"/>
                </a:solidFill>
              </a:rPr>
              <a:t> RAEE. Si </a:t>
            </a:r>
            <a:r>
              <a:rPr lang="en-US" sz="1800" dirty="0" err="1">
                <a:solidFill>
                  <a:schemeClr val="bg1"/>
                </a:solidFill>
              </a:rPr>
              <a:t>possono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conferire</a:t>
            </a:r>
            <a:r>
              <a:rPr lang="en-US" sz="1800" dirty="0">
                <a:solidFill>
                  <a:schemeClr val="bg1"/>
                </a:solidFill>
              </a:rPr>
              <a:t> con due diverse </a:t>
            </a:r>
            <a:r>
              <a:rPr lang="en-US" sz="1800" dirty="0" err="1">
                <a:solidFill>
                  <a:schemeClr val="bg1"/>
                </a:solidFill>
              </a:rPr>
              <a:t>modalità</a:t>
            </a:r>
            <a:r>
              <a:rPr lang="en-US" sz="1800" dirty="0">
                <a:solidFill>
                  <a:schemeClr val="bg1"/>
                </a:solidFill>
              </a:rPr>
              <a:t>: 1 </a:t>
            </a:r>
            <a:r>
              <a:rPr lang="en-US" sz="1800" dirty="0" err="1">
                <a:solidFill>
                  <a:schemeClr val="bg1"/>
                </a:solidFill>
              </a:rPr>
              <a:t>contro</a:t>
            </a:r>
            <a:r>
              <a:rPr lang="en-US" sz="1800" dirty="0">
                <a:solidFill>
                  <a:schemeClr val="bg1"/>
                </a:solidFill>
              </a:rPr>
              <a:t> 0 (per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piccoli</a:t>
            </a:r>
            <a:r>
              <a:rPr lang="en-US" sz="1800" dirty="0">
                <a:solidFill>
                  <a:schemeClr val="bg1"/>
                </a:solidFill>
              </a:rPr>
              <a:t> RAEE) e 1 </a:t>
            </a:r>
            <a:r>
              <a:rPr lang="en-US" sz="1800" dirty="0" err="1">
                <a:solidFill>
                  <a:schemeClr val="bg1"/>
                </a:solidFill>
              </a:rPr>
              <a:t>contro</a:t>
            </a:r>
            <a:r>
              <a:rPr lang="en-US" sz="1800" dirty="0">
                <a:solidFill>
                  <a:schemeClr val="bg1"/>
                </a:solidFill>
              </a:rPr>
              <a:t> 1 (per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grandi</a:t>
            </a:r>
            <a:r>
              <a:rPr lang="en-US" sz="1800" dirty="0">
                <a:solidFill>
                  <a:schemeClr val="bg1"/>
                </a:solidFill>
              </a:rPr>
              <a:t> RAEE). E' semplice, non costa </a:t>
            </a:r>
            <a:r>
              <a:rPr lang="en-US" sz="1800" dirty="0" err="1">
                <a:solidFill>
                  <a:schemeClr val="bg1"/>
                </a:solidFill>
              </a:rPr>
              <a:t>nulla</a:t>
            </a:r>
            <a:r>
              <a:rPr lang="en-US" sz="1800" dirty="0">
                <a:solidFill>
                  <a:schemeClr val="bg1"/>
                </a:solidFill>
              </a:rPr>
              <a:t> e </a:t>
            </a:r>
            <a:r>
              <a:rPr lang="en-US" sz="1800" dirty="0" err="1">
                <a:solidFill>
                  <a:schemeClr val="bg1"/>
                </a:solidFill>
              </a:rPr>
              <a:t>facendolo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contribuisce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tenere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pulito</a:t>
            </a:r>
            <a:r>
              <a:rPr lang="en-US" sz="1800" dirty="0">
                <a:solidFill>
                  <a:schemeClr val="bg1"/>
                </a:solidFill>
              </a:rPr>
              <a:t> il nostro </a:t>
            </a:r>
            <a:r>
              <a:rPr lang="en-US" sz="1800" dirty="0" err="1">
                <a:solidFill>
                  <a:schemeClr val="bg1"/>
                </a:solidFill>
              </a:rPr>
              <a:t>pianeta</a:t>
            </a:r>
            <a:r>
              <a:rPr lang="en-US" sz="1800" dirty="0">
                <a:solidFill>
                  <a:schemeClr val="bg1"/>
                </a:solidFill>
              </a:rPr>
              <a:t> e a </a:t>
            </a:r>
            <a:r>
              <a:rPr lang="en-US" sz="1800" dirty="0" err="1">
                <a:solidFill>
                  <a:schemeClr val="bg1"/>
                </a:solidFill>
              </a:rPr>
              <a:t>recuperare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materie</a:t>
            </a:r>
            <a:r>
              <a:rPr lang="en-US" sz="1800" dirty="0">
                <a:solidFill>
                  <a:schemeClr val="bg1"/>
                </a:solidFill>
              </a:rPr>
              <a:t> prime. </a:t>
            </a:r>
            <a:r>
              <a:rPr lang="en-US" sz="1800" dirty="0" err="1">
                <a:solidFill>
                  <a:schemeClr val="bg1"/>
                </a:solidFill>
              </a:rPr>
              <a:t>Diamo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un'altra</a:t>
            </a:r>
            <a:r>
              <a:rPr lang="en-US" sz="1800" dirty="0">
                <a:solidFill>
                  <a:schemeClr val="bg1"/>
                </a:solidFill>
              </a:rPr>
              <a:t> chance ai RAEE, </a:t>
            </a:r>
            <a:r>
              <a:rPr lang="en-US" sz="1800" dirty="0" err="1">
                <a:solidFill>
                  <a:schemeClr val="bg1"/>
                </a:solidFill>
              </a:rPr>
              <a:t>raccogliendoli</a:t>
            </a:r>
            <a:r>
              <a:rPr lang="en-US" sz="1800" dirty="0">
                <a:solidFill>
                  <a:schemeClr val="bg1"/>
                </a:solidFill>
              </a:rPr>
              <a:t> in modo </a:t>
            </a:r>
            <a:r>
              <a:rPr lang="en-US" sz="1800" dirty="0" err="1">
                <a:solidFill>
                  <a:schemeClr val="bg1"/>
                </a:solidFill>
              </a:rPr>
              <a:t>corretto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  <a:p>
            <a:r>
              <a:rPr lang="en-US" sz="1800" dirty="0">
                <a:solidFill>
                  <a:schemeClr val="bg1"/>
                </a:solidFill>
              </a:rPr>
              <a:t>(di Federico Rullo 4VS)</a:t>
            </a:r>
          </a:p>
        </p:txBody>
      </p:sp>
    </p:spTree>
    <p:extLst>
      <p:ext uri="{BB962C8B-B14F-4D97-AF65-F5344CB8AC3E}">
        <p14:creationId xmlns:p14="http://schemas.microsoft.com/office/powerpoint/2010/main" val="235158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3C470DC-002B-A68A-44BE-A5CC2E9D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908" y="386056"/>
            <a:ext cx="4868211" cy="34377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MONTAGNE (DI RAEE) DA SCALARE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8F0EDC7-1566-0F16-328C-C3012B6A3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725" y="1254952"/>
            <a:ext cx="4860255" cy="423112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Questa </a:t>
            </a:r>
            <a:r>
              <a:rPr lang="en-US" sz="1600" dirty="0" err="1">
                <a:solidFill>
                  <a:schemeClr val="bg1"/>
                </a:solidFill>
              </a:rPr>
              <a:t>montagna</a:t>
            </a:r>
            <a:r>
              <a:rPr lang="en-US" sz="1600" dirty="0">
                <a:solidFill>
                  <a:schemeClr val="bg1"/>
                </a:solidFill>
              </a:rPr>
              <a:t> di RAEE è il </a:t>
            </a:r>
            <a:r>
              <a:rPr lang="en-US" sz="1600" dirty="0" err="1">
                <a:solidFill>
                  <a:schemeClr val="bg1"/>
                </a:solidFill>
              </a:rPr>
              <a:t>risultato</a:t>
            </a:r>
            <a:r>
              <a:rPr lang="en-US" sz="1600" dirty="0">
                <a:solidFill>
                  <a:schemeClr val="bg1"/>
                </a:solidFill>
              </a:rPr>
              <a:t> di un </a:t>
            </a:r>
            <a:r>
              <a:rPr lang="en-US" sz="1600" dirty="0" err="1">
                <a:solidFill>
                  <a:schemeClr val="bg1"/>
                </a:solidFill>
              </a:rPr>
              <a:t>lavoro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bonifica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interessa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una</a:t>
            </a:r>
            <a:r>
              <a:rPr lang="en-US" sz="1600" dirty="0">
                <a:solidFill>
                  <a:schemeClr val="bg1"/>
                </a:solidFill>
              </a:rPr>
              <a:t> zona </a:t>
            </a:r>
            <a:r>
              <a:rPr lang="en-US" sz="1600" dirty="0" err="1">
                <a:solidFill>
                  <a:schemeClr val="bg1"/>
                </a:solidFill>
              </a:rPr>
              <a:t>dietro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stazione</a:t>
            </a:r>
            <a:r>
              <a:rPr lang="en-US" sz="1600" dirty="0">
                <a:solidFill>
                  <a:schemeClr val="bg1"/>
                </a:solidFill>
              </a:rPr>
              <a:t> di Rogoredo, a Milano. </a:t>
            </a:r>
            <a:r>
              <a:rPr lang="en-US" sz="1600" dirty="0" err="1">
                <a:solidFill>
                  <a:schemeClr val="bg1"/>
                </a:solidFill>
              </a:rPr>
              <a:t>Grazie</a:t>
            </a:r>
            <a:r>
              <a:rPr lang="en-US" sz="1600" dirty="0">
                <a:solidFill>
                  <a:schemeClr val="bg1"/>
                </a:solidFill>
              </a:rPr>
              <a:t> al </a:t>
            </a:r>
            <a:r>
              <a:rPr lang="en-US" sz="1600" dirty="0" err="1">
                <a:solidFill>
                  <a:schemeClr val="bg1"/>
                </a:solidFill>
              </a:rPr>
              <a:t>lavoro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volontari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tra</a:t>
            </a:r>
            <a:r>
              <a:rPr lang="en-US" sz="1600" dirty="0">
                <a:solidFill>
                  <a:schemeClr val="bg1"/>
                </a:solidFill>
              </a:rPr>
              <a:t> cui </a:t>
            </a:r>
            <a:r>
              <a:rPr lang="en-US" sz="1600" dirty="0" err="1">
                <a:solidFill>
                  <a:schemeClr val="bg1"/>
                </a:solidFill>
              </a:rPr>
              <a:t>anche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gruppi</a:t>
            </a:r>
            <a:r>
              <a:rPr lang="en-US" sz="1600" dirty="0">
                <a:solidFill>
                  <a:schemeClr val="bg1"/>
                </a:solidFill>
              </a:rPr>
              <a:t> scout,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è </a:t>
            </a:r>
            <a:r>
              <a:rPr lang="en-US" sz="1600" dirty="0" err="1">
                <a:solidFill>
                  <a:schemeClr val="bg1"/>
                </a:solidFill>
              </a:rPr>
              <a:t>cominciato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ripulire</a:t>
            </a:r>
            <a:r>
              <a:rPr lang="en-US" sz="1600" dirty="0">
                <a:solidFill>
                  <a:schemeClr val="bg1"/>
                </a:solidFill>
              </a:rPr>
              <a:t> la zona da tutti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abbandonati</a:t>
            </a:r>
            <a:r>
              <a:rPr lang="en-US" sz="1600" dirty="0">
                <a:solidFill>
                  <a:schemeClr val="bg1"/>
                </a:solidFill>
              </a:rPr>
              <a:t> da </a:t>
            </a:r>
            <a:r>
              <a:rPr lang="en-US" sz="1600" dirty="0" err="1">
                <a:solidFill>
                  <a:schemeClr val="bg1"/>
                </a:solidFill>
              </a:rPr>
              <a:t>decenni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Impressionante</a:t>
            </a:r>
            <a:r>
              <a:rPr lang="en-US" sz="1600" dirty="0">
                <a:solidFill>
                  <a:schemeClr val="bg1"/>
                </a:solidFill>
              </a:rPr>
              <a:t> è la </a:t>
            </a:r>
            <a:r>
              <a:rPr lang="en-US" sz="1600" dirty="0" err="1">
                <a:solidFill>
                  <a:schemeClr val="bg1"/>
                </a:solidFill>
              </a:rPr>
              <a:t>quantità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grandi</a:t>
            </a:r>
            <a:r>
              <a:rPr lang="en-US" sz="1600" dirty="0">
                <a:solidFill>
                  <a:schemeClr val="bg1"/>
                </a:solidFill>
              </a:rPr>
              <a:t> RAEE </a:t>
            </a:r>
            <a:r>
              <a:rPr lang="en-US" sz="1600" dirty="0" err="1">
                <a:solidFill>
                  <a:schemeClr val="bg1"/>
                </a:solidFill>
              </a:rPr>
              <a:t>trovati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anche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fondo</a:t>
            </a:r>
            <a:r>
              <a:rPr lang="en-US" sz="1600" dirty="0">
                <a:solidFill>
                  <a:schemeClr val="bg1"/>
                </a:solidFill>
              </a:rPr>
              <a:t> di un piccolo </a:t>
            </a:r>
            <a:r>
              <a:rPr lang="en-US" sz="1600" dirty="0" err="1">
                <a:solidFill>
                  <a:schemeClr val="bg1"/>
                </a:solidFill>
              </a:rPr>
              <a:t>lago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Questi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sono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stati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momentaneamente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accumulati</a:t>
            </a:r>
            <a:r>
              <a:rPr lang="en-US" sz="1600" dirty="0">
                <a:solidFill>
                  <a:schemeClr val="bg1"/>
                </a:solidFill>
              </a:rPr>
              <a:t>, in </a:t>
            </a:r>
            <a:r>
              <a:rPr lang="en-US" sz="1600" dirty="0" err="1">
                <a:solidFill>
                  <a:schemeClr val="bg1"/>
                </a:solidFill>
              </a:rPr>
              <a:t>attesa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trasferiti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centri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raccolta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Nei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volontari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coinvolti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tra</a:t>
            </a:r>
            <a:r>
              <a:rPr lang="en-US" sz="1600" dirty="0">
                <a:solidFill>
                  <a:schemeClr val="bg1"/>
                </a:solidFill>
              </a:rPr>
              <a:t> cui la </a:t>
            </a:r>
            <a:r>
              <a:rPr lang="en-US" sz="1600" dirty="0" err="1">
                <a:solidFill>
                  <a:schemeClr val="bg1"/>
                </a:solidFill>
              </a:rPr>
              <a:t>sottoscritta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resta</a:t>
            </a:r>
            <a:r>
              <a:rPr lang="en-US" sz="1600" dirty="0">
                <a:solidFill>
                  <a:schemeClr val="bg1"/>
                </a:solidFill>
              </a:rPr>
              <a:t> un senso di </a:t>
            </a:r>
            <a:r>
              <a:rPr lang="en-US" sz="1600" dirty="0" err="1">
                <a:solidFill>
                  <a:schemeClr val="bg1"/>
                </a:solidFill>
              </a:rPr>
              <a:t>sbigottimento</a:t>
            </a:r>
            <a:r>
              <a:rPr lang="en-US" sz="1600" dirty="0">
                <a:solidFill>
                  <a:schemeClr val="bg1"/>
                </a:solidFill>
              </a:rPr>
              <a:t>, quasi di </a:t>
            </a:r>
            <a:r>
              <a:rPr lang="en-US" sz="1600" dirty="0" err="1">
                <a:solidFill>
                  <a:schemeClr val="bg1"/>
                </a:solidFill>
              </a:rPr>
              <a:t>incredulità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fatica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comprendere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motivi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spingono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molte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persone</a:t>
            </a:r>
            <a:r>
              <a:rPr lang="en-US" sz="1600" dirty="0">
                <a:solidFill>
                  <a:schemeClr val="bg1"/>
                </a:solidFill>
              </a:rPr>
              <a:t> ad </a:t>
            </a:r>
            <a:r>
              <a:rPr lang="en-US" sz="1600" dirty="0" err="1">
                <a:solidFill>
                  <a:schemeClr val="bg1"/>
                </a:solidFill>
              </a:rPr>
              <a:t>abbandonare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nell'ambiente</a:t>
            </a:r>
            <a:r>
              <a:rPr lang="en-US" sz="1600" dirty="0">
                <a:solidFill>
                  <a:schemeClr val="bg1"/>
                </a:solidFill>
              </a:rPr>
              <a:t> tutti </a:t>
            </a:r>
            <a:r>
              <a:rPr lang="en-US" sz="1600" dirty="0" err="1">
                <a:solidFill>
                  <a:schemeClr val="bg1"/>
                </a:solidFill>
              </a:rPr>
              <a:t>questi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elettrodomestici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anzichè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andare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portarli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discarica</a:t>
            </a:r>
            <a:r>
              <a:rPr lang="en-US" sz="1600" dirty="0">
                <a:solidFill>
                  <a:schemeClr val="bg1"/>
                </a:solidFill>
              </a:rPr>
              <a:t> o </a:t>
            </a:r>
            <a:r>
              <a:rPr lang="en-US" sz="1600" dirty="0" err="1">
                <a:solidFill>
                  <a:schemeClr val="bg1"/>
                </a:solidFill>
              </a:rPr>
              <a:t>consegnarli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momento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dell'acquisto</a:t>
            </a:r>
            <a:r>
              <a:rPr lang="en-US" sz="1600" dirty="0">
                <a:solidFill>
                  <a:schemeClr val="bg1"/>
                </a:solidFill>
              </a:rPr>
              <a:t> di uno nuovo. </a:t>
            </a:r>
            <a:r>
              <a:rPr lang="en-US" sz="1600" dirty="0" err="1">
                <a:solidFill>
                  <a:schemeClr val="bg1"/>
                </a:solidFill>
              </a:rPr>
              <a:t>Forse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una</a:t>
            </a:r>
            <a:r>
              <a:rPr lang="en-US" sz="1600" dirty="0">
                <a:solidFill>
                  <a:schemeClr val="bg1"/>
                </a:solidFill>
              </a:rPr>
              <a:t> volta era consuetudine </a:t>
            </a:r>
            <a:r>
              <a:rPr lang="en-US" sz="1600" dirty="0" err="1">
                <a:solidFill>
                  <a:schemeClr val="bg1"/>
                </a:solidFill>
              </a:rPr>
              <a:t>abbandonare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in </a:t>
            </a:r>
            <a:r>
              <a:rPr lang="en-US" sz="1600" dirty="0" err="1">
                <a:solidFill>
                  <a:schemeClr val="bg1"/>
                </a:solidFill>
              </a:rPr>
              <a:t>discariche</a:t>
            </a:r>
            <a:r>
              <a:rPr lang="en-US" sz="1600" dirty="0">
                <a:solidFill>
                  <a:schemeClr val="bg1"/>
                </a:solidFill>
              </a:rPr>
              <a:t> abusive, ma </a:t>
            </a:r>
            <a:r>
              <a:rPr lang="en-US" sz="1600" dirty="0" err="1">
                <a:solidFill>
                  <a:schemeClr val="bg1"/>
                </a:solidFill>
              </a:rPr>
              <a:t>oggi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grazie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anche</a:t>
            </a:r>
            <a:r>
              <a:rPr lang="en-US" sz="1600" dirty="0">
                <a:solidFill>
                  <a:schemeClr val="bg1"/>
                </a:solidFill>
              </a:rPr>
              <a:t> al </a:t>
            </a:r>
            <a:r>
              <a:rPr lang="en-US" sz="1600" dirty="0" err="1">
                <a:solidFill>
                  <a:schemeClr val="bg1"/>
                </a:solidFill>
              </a:rPr>
              <a:t>consorzio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Ecolamp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tutto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ciò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puo</a:t>
            </a:r>
            <a:r>
              <a:rPr lang="en-US" sz="1600" dirty="0">
                <a:solidFill>
                  <a:schemeClr val="bg1"/>
                </a:solidFill>
              </a:rPr>
              <a:t>' e </a:t>
            </a:r>
            <a:r>
              <a:rPr lang="en-US" sz="1600" dirty="0" err="1">
                <a:solidFill>
                  <a:schemeClr val="bg1"/>
                </a:solidFill>
              </a:rPr>
              <a:t>deve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essere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evitato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(di Marta </a:t>
            </a:r>
            <a:r>
              <a:rPr lang="en-US" sz="1600" dirty="0" err="1">
                <a:solidFill>
                  <a:schemeClr val="bg1"/>
                </a:solidFill>
              </a:rPr>
              <a:t>Marigo</a:t>
            </a:r>
            <a:r>
              <a:rPr lang="en-US" sz="1600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9" name="Immagine 8" descr="Immagine che contiene aria aperta, rifiuti, sporco&#10;&#10;Descrizione generata automaticamente">
            <a:extLst>
              <a:ext uri="{FF2B5EF4-FFF2-40B4-BE49-F238E27FC236}">
                <a16:creationId xmlns:a16="http://schemas.microsoft.com/office/drawing/2014/main" id="{68D0506A-CA5E-E4DD-DE32-F04A84C1B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6212" b="-2"/>
          <a:stretch/>
        </p:blipFill>
        <p:spPr>
          <a:xfrm>
            <a:off x="5921908" y="1119590"/>
            <a:ext cx="5928237" cy="4598497"/>
          </a:xfrm>
          <a:prstGeom prst="rect">
            <a:avLst/>
          </a:prstGeom>
          <a:ln w="28575">
            <a:noFill/>
          </a:ln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1733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F9E590-6458-7FDD-726B-B12ED727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504" y="218143"/>
            <a:ext cx="4922178" cy="6136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UNA STRANA CONVIVENZA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D1A1FF-974D-DE9C-498C-56F6150A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61" y="1119591"/>
            <a:ext cx="4494843" cy="4231123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</a:rPr>
              <a:t>Sull’ambiente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grava</a:t>
            </a:r>
            <a:r>
              <a:rPr lang="en-US" sz="1600" dirty="0">
                <a:solidFill>
                  <a:schemeClr val="bg1"/>
                </a:solidFill>
              </a:rPr>
              <a:t> da </a:t>
            </a:r>
            <a:r>
              <a:rPr lang="en-US" sz="1600" dirty="0" err="1">
                <a:solidFill>
                  <a:schemeClr val="bg1"/>
                </a:solidFill>
              </a:rPr>
              <a:t>decenni</a:t>
            </a:r>
            <a:r>
              <a:rPr lang="en-US" sz="1600" dirty="0">
                <a:solidFill>
                  <a:schemeClr val="bg1"/>
                </a:solidFill>
              </a:rPr>
              <a:t> la nostra </a:t>
            </a:r>
            <a:r>
              <a:rPr lang="en-US" sz="1600" dirty="0" err="1">
                <a:solidFill>
                  <a:schemeClr val="bg1"/>
                </a:solidFill>
              </a:rPr>
              <a:t>impronta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carica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Purtroppo</a:t>
            </a:r>
            <a:r>
              <a:rPr lang="en-US" sz="1600" dirty="0">
                <a:solidFill>
                  <a:schemeClr val="bg1"/>
                </a:solidFill>
              </a:rPr>
              <a:t> ci </a:t>
            </a:r>
            <a:r>
              <a:rPr lang="en-US" sz="1600" dirty="0" err="1">
                <a:solidFill>
                  <a:schemeClr val="bg1"/>
                </a:solidFill>
              </a:rPr>
              <a:t>siamo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abituati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vedere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sparsi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boschi</a:t>
            </a:r>
            <a:r>
              <a:rPr lang="en-US" sz="1600" dirty="0">
                <a:solidFill>
                  <a:schemeClr val="bg1"/>
                </a:solidFill>
              </a:rPr>
              <a:t>, al </a:t>
            </a:r>
            <a:r>
              <a:rPr lang="en-US" sz="1600" dirty="0" err="1">
                <a:solidFill>
                  <a:schemeClr val="bg1"/>
                </a:solidFill>
              </a:rPr>
              <a:t>margine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campi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lungo</a:t>
            </a:r>
            <a:r>
              <a:rPr lang="en-US" sz="1600" dirty="0">
                <a:solidFill>
                  <a:schemeClr val="bg1"/>
                </a:solidFill>
              </a:rPr>
              <a:t> le </a:t>
            </a:r>
            <a:r>
              <a:rPr lang="en-US" sz="1600" dirty="0" err="1">
                <a:solidFill>
                  <a:schemeClr val="bg1"/>
                </a:solidFill>
              </a:rPr>
              <a:t>spiagge</a:t>
            </a:r>
            <a:r>
              <a:rPr lang="en-US" sz="1600" dirty="0">
                <a:solidFill>
                  <a:schemeClr val="bg1"/>
                </a:solidFill>
              </a:rPr>
              <a:t>, come se da sempre </a:t>
            </a:r>
            <a:r>
              <a:rPr lang="en-US" sz="1600" dirty="0" err="1">
                <a:solidFill>
                  <a:schemeClr val="bg1"/>
                </a:solidFill>
              </a:rPr>
              <a:t>fossero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parte</a:t>
            </a:r>
            <a:r>
              <a:rPr lang="en-US" sz="1600" dirty="0">
                <a:solidFill>
                  <a:schemeClr val="bg1"/>
                </a:solidFill>
              </a:rPr>
              <a:t> del </a:t>
            </a:r>
            <a:r>
              <a:rPr lang="en-US" sz="1600" dirty="0" err="1">
                <a:solidFill>
                  <a:schemeClr val="bg1"/>
                </a:solidFill>
              </a:rPr>
              <a:t>paesaggio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della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biodiversità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ci </a:t>
            </a:r>
            <a:r>
              <a:rPr lang="en-US" sz="1600" dirty="0" err="1">
                <a:solidFill>
                  <a:schemeClr val="bg1"/>
                </a:solidFill>
              </a:rPr>
              <a:t>circonda</a:t>
            </a:r>
            <a:r>
              <a:rPr lang="en-US" sz="1600" dirty="0">
                <a:solidFill>
                  <a:schemeClr val="bg1"/>
                </a:solidFill>
              </a:rPr>
              <a:t>. E non </a:t>
            </a:r>
            <a:r>
              <a:rPr lang="en-US" sz="1600" dirty="0" err="1">
                <a:solidFill>
                  <a:schemeClr val="bg1"/>
                </a:solidFill>
              </a:rPr>
              <a:t>parliamo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biodegradabili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con il tempo </a:t>
            </a:r>
            <a:r>
              <a:rPr lang="en-US" sz="1600" dirty="0" err="1">
                <a:solidFill>
                  <a:schemeClr val="bg1"/>
                </a:solidFill>
              </a:rPr>
              <a:t>spariranno</a:t>
            </a:r>
            <a:r>
              <a:rPr lang="en-US" sz="1600" dirty="0">
                <a:solidFill>
                  <a:schemeClr val="bg1"/>
                </a:solidFill>
              </a:rPr>
              <a:t>, ma </a:t>
            </a:r>
            <a:r>
              <a:rPr lang="en-US" sz="1600" dirty="0" err="1">
                <a:solidFill>
                  <a:schemeClr val="bg1"/>
                </a:solidFill>
              </a:rPr>
              <a:t>parliamo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rifiuti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costituiti</a:t>
            </a:r>
            <a:r>
              <a:rPr lang="en-US" sz="1600" dirty="0">
                <a:solidFill>
                  <a:schemeClr val="bg1"/>
                </a:solidFill>
              </a:rPr>
              <a:t> da </a:t>
            </a:r>
            <a:r>
              <a:rPr lang="en-US" sz="1600" dirty="0" err="1">
                <a:solidFill>
                  <a:schemeClr val="bg1"/>
                </a:solidFill>
              </a:rPr>
              <a:t>materiali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resistono</a:t>
            </a:r>
            <a:r>
              <a:rPr lang="en-US" sz="1600" dirty="0">
                <a:solidFill>
                  <a:schemeClr val="bg1"/>
                </a:solidFill>
              </a:rPr>
              <a:t> per </a:t>
            </a:r>
            <a:r>
              <a:rPr lang="en-US" sz="1600" dirty="0" err="1">
                <a:solidFill>
                  <a:schemeClr val="bg1"/>
                </a:solidFill>
              </a:rPr>
              <a:t>decenni</a:t>
            </a:r>
            <a:r>
              <a:rPr lang="en-US" sz="1600" dirty="0">
                <a:solidFill>
                  <a:schemeClr val="bg1"/>
                </a:solidFill>
              </a:rPr>
              <a:t>, sotto </a:t>
            </a:r>
            <a:r>
              <a:rPr lang="en-US" sz="1600" dirty="0" err="1">
                <a:solidFill>
                  <a:schemeClr val="bg1"/>
                </a:solidFill>
              </a:rPr>
              <a:t>l'azione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degli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agenti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atmosferici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Spesso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tratta</a:t>
            </a:r>
            <a:r>
              <a:rPr lang="en-US" sz="1600" dirty="0">
                <a:solidFill>
                  <a:schemeClr val="bg1"/>
                </a:solidFill>
              </a:rPr>
              <a:t> proprio di RAEE, </a:t>
            </a:r>
            <a:r>
              <a:rPr lang="en-US" sz="1600" dirty="0" err="1">
                <a:solidFill>
                  <a:schemeClr val="bg1"/>
                </a:solidFill>
              </a:rPr>
              <a:t>abbandonati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cielo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aperto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divenuti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parte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integrante</a:t>
            </a:r>
            <a:r>
              <a:rPr lang="en-US" sz="1600" dirty="0">
                <a:solidFill>
                  <a:schemeClr val="bg1"/>
                </a:solidFill>
              </a:rPr>
              <a:t> del </a:t>
            </a:r>
            <a:r>
              <a:rPr lang="en-US" sz="1600" dirty="0" err="1">
                <a:solidFill>
                  <a:schemeClr val="bg1"/>
                </a:solidFill>
              </a:rPr>
              <a:t>paesaggio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della</a:t>
            </a:r>
            <a:r>
              <a:rPr lang="en-US" sz="1600" dirty="0">
                <a:solidFill>
                  <a:schemeClr val="bg1"/>
                </a:solidFill>
              </a:rPr>
              <a:t> natura, </a:t>
            </a:r>
            <a:r>
              <a:rPr lang="en-US" sz="1600" dirty="0" err="1">
                <a:solidFill>
                  <a:schemeClr val="bg1"/>
                </a:solidFill>
              </a:rPr>
              <a:t>frutto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dell'incuria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dell'ignoranza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err="1">
                <a:solidFill>
                  <a:schemeClr val="bg1"/>
                </a:solidFill>
              </a:rPr>
              <a:t>Ignoranza</a:t>
            </a:r>
            <a:r>
              <a:rPr lang="en-US" sz="1600" dirty="0">
                <a:solidFill>
                  <a:schemeClr val="bg1"/>
                </a:solidFill>
              </a:rPr>
              <a:t> di quelle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sono</a:t>
            </a:r>
            <a:r>
              <a:rPr lang="en-US" sz="1600" dirty="0">
                <a:solidFill>
                  <a:schemeClr val="bg1"/>
                </a:solidFill>
              </a:rPr>
              <a:t> le </a:t>
            </a:r>
            <a:r>
              <a:rPr lang="en-US" sz="1600" dirty="0" err="1">
                <a:solidFill>
                  <a:schemeClr val="bg1"/>
                </a:solidFill>
              </a:rPr>
              <a:t>regole</a:t>
            </a:r>
            <a:r>
              <a:rPr lang="en-US" sz="1600" dirty="0">
                <a:solidFill>
                  <a:schemeClr val="bg1"/>
                </a:solidFill>
              </a:rPr>
              <a:t> per un </a:t>
            </a:r>
            <a:r>
              <a:rPr lang="en-US" sz="1600" dirty="0" err="1">
                <a:solidFill>
                  <a:schemeClr val="bg1"/>
                </a:solidFill>
              </a:rPr>
              <a:t>corretto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smaltimento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dei</a:t>
            </a:r>
            <a:r>
              <a:rPr lang="en-US" sz="1600" dirty="0">
                <a:solidFill>
                  <a:schemeClr val="bg1"/>
                </a:solidFill>
              </a:rPr>
              <a:t> RAEE, </a:t>
            </a:r>
            <a:r>
              <a:rPr lang="en-US" sz="1600" dirty="0" err="1">
                <a:solidFill>
                  <a:schemeClr val="bg1"/>
                </a:solidFill>
              </a:rPr>
              <a:t>ignoranza</a:t>
            </a:r>
            <a:r>
              <a:rPr lang="en-US" sz="1600" dirty="0">
                <a:solidFill>
                  <a:schemeClr val="bg1"/>
                </a:solidFill>
              </a:rPr>
              <a:t> del </a:t>
            </a:r>
            <a:r>
              <a:rPr lang="en-US" sz="1600" dirty="0" err="1">
                <a:solidFill>
                  <a:schemeClr val="bg1"/>
                </a:solidFill>
              </a:rPr>
              <a:t>fatto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dentro</a:t>
            </a:r>
            <a:r>
              <a:rPr lang="en-US" sz="1600" dirty="0">
                <a:solidFill>
                  <a:schemeClr val="bg1"/>
                </a:solidFill>
              </a:rPr>
              <a:t> ai RAEE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nascondono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materie</a:t>
            </a:r>
            <a:r>
              <a:rPr lang="en-US" sz="1600" dirty="0">
                <a:solidFill>
                  <a:schemeClr val="bg1"/>
                </a:solidFill>
              </a:rPr>
              <a:t> prime </a:t>
            </a:r>
            <a:r>
              <a:rPr lang="en-US" sz="1600" dirty="0" err="1">
                <a:solidFill>
                  <a:schemeClr val="bg1"/>
                </a:solidFill>
              </a:rPr>
              <a:t>importanti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vale la </a:t>
            </a:r>
            <a:r>
              <a:rPr lang="en-US" sz="1600" dirty="0" err="1">
                <a:solidFill>
                  <a:schemeClr val="bg1"/>
                </a:solidFill>
              </a:rPr>
              <a:t>pena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recuperare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ignoranza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dell'impatto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hanno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sugli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ecosistemi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qualora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continuassero</a:t>
            </a:r>
            <a:r>
              <a:rPr lang="en-US" sz="1600" dirty="0">
                <a:solidFill>
                  <a:schemeClr val="bg1"/>
                </a:solidFill>
              </a:rPr>
              <a:t> a stare </a:t>
            </a:r>
            <a:r>
              <a:rPr lang="en-US" sz="1600" dirty="0" err="1">
                <a:solidFill>
                  <a:schemeClr val="bg1"/>
                </a:solidFill>
              </a:rPr>
              <a:t>lì</a:t>
            </a:r>
            <a:r>
              <a:rPr lang="en-US" sz="1600" dirty="0">
                <a:solidFill>
                  <a:schemeClr val="bg1"/>
                </a:solidFill>
              </a:rPr>
              <a:t>. Per </a:t>
            </a:r>
            <a:r>
              <a:rPr lang="en-US" sz="1600" dirty="0" err="1">
                <a:solidFill>
                  <a:schemeClr val="bg1"/>
                </a:solidFill>
              </a:rPr>
              <a:t>cambiare</a:t>
            </a:r>
            <a:r>
              <a:rPr lang="en-US" sz="1600" dirty="0">
                <a:solidFill>
                  <a:schemeClr val="bg1"/>
                </a:solidFill>
              </a:rPr>
              <a:t> le </a:t>
            </a:r>
            <a:r>
              <a:rPr lang="en-US" sz="1600" dirty="0" err="1">
                <a:solidFill>
                  <a:schemeClr val="bg1"/>
                </a:solidFill>
              </a:rPr>
              <a:t>cose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potremmo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cominciare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dirty="0" err="1">
                <a:solidFill>
                  <a:schemeClr val="bg1"/>
                </a:solidFill>
              </a:rPr>
              <a:t>l'informarci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sono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RAEE e come </a:t>
            </a:r>
            <a:r>
              <a:rPr lang="en-US" sz="1600" dirty="0" err="1">
                <a:solidFill>
                  <a:schemeClr val="bg1"/>
                </a:solidFill>
              </a:rPr>
              <a:t>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smaltiscono</a:t>
            </a:r>
            <a:r>
              <a:rPr lang="en-US" sz="1600" dirty="0">
                <a:solidFill>
                  <a:schemeClr val="bg1"/>
                </a:solidFill>
              </a:rPr>
              <a:t>.  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(di Aurora </a:t>
            </a:r>
            <a:r>
              <a:rPr lang="en-US" sz="1600" dirty="0" err="1">
                <a:solidFill>
                  <a:schemeClr val="bg1"/>
                </a:solidFill>
              </a:rPr>
              <a:t>Fusetti</a:t>
            </a:r>
            <a:r>
              <a:rPr lang="en-US" sz="1600" dirty="0">
                <a:solidFill>
                  <a:schemeClr val="bg1"/>
                </a:solidFill>
              </a:rPr>
              <a:t> 4VS)</a:t>
            </a:r>
          </a:p>
        </p:txBody>
      </p:sp>
      <p:pic>
        <p:nvPicPr>
          <p:cNvPr id="5" name="Immagine 4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03D6E596-4EC1-782A-24DC-7C656293C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5873"/>
          <a:stretch/>
        </p:blipFill>
        <p:spPr>
          <a:xfrm>
            <a:off x="5746626" y="1073782"/>
            <a:ext cx="6094845" cy="4727733"/>
          </a:xfrm>
          <a:prstGeom prst="rect">
            <a:avLst/>
          </a:prstGeom>
          <a:ln w="28575">
            <a:noFill/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0485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741</TotalTime>
  <Words>2630</Words>
  <Application>Microsoft Office PowerPoint</Application>
  <PresentationFormat>Widescreen</PresentationFormat>
  <Paragraphs>62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DALLE BATTERIE NON CRESCONO ALBERI</vt:lpstr>
      <vt:lpstr>POSSEDIAMO GIÀ GLI AEE DEL FUTURO</vt:lpstr>
      <vt:lpstr>FARE LA DIFFERENZIATA DEI RAEE PUÒ ESSERE ELETTRIZZANTE</vt:lpstr>
      <vt:lpstr>RAEE: ARCHEOLOGIA PER LE FUTURE GENERAZIONI?</vt:lpstr>
      <vt:lpstr>RACCOGLI I RAEE. SEMINA IL FUTURO.</vt:lpstr>
      <vt:lpstr>NUOVA VITA AI RAEE</vt:lpstr>
      <vt:lpstr>MONTAGNE (DI RAEE) DA SCALARE</vt:lpstr>
      <vt:lpstr>UNA STRANA CONVIVENZA</vt:lpstr>
      <vt:lpstr>DAVVERO NON SONO PIÙ UTILI?</vt:lpstr>
      <vt:lpstr>RICICLA I RAEE PER UN FUTURO MIGLIORE</vt:lpstr>
      <vt:lpstr>ANCHE LE LAMPADINE SONO RAEE</vt:lpstr>
      <vt:lpstr>SEGUI IL BIDONE SBARRATO</vt:lpstr>
      <vt:lpstr>QUANTI NE ACCUMULIAMO?</vt:lpstr>
      <vt:lpstr>LA DOPPIA NATURA DELLA LUCE</vt:lpstr>
      <vt:lpstr>RAEE E ISOLE ECOLOGICHE</vt:lpstr>
      <vt:lpstr>PICCOLI GESTI, GRANDI RISULTATI</vt:lpstr>
      <vt:lpstr>OUR DUTY TO RAEECYCLE</vt:lpstr>
      <vt:lpstr>"Per fare tutto ci vuole un fiore" 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luisella gamberoni</dc:creator>
  <cp:lastModifiedBy>luisella gamberoni</cp:lastModifiedBy>
  <cp:revision>8</cp:revision>
  <dcterms:created xsi:type="dcterms:W3CDTF">2022-11-20T14:12:26Z</dcterms:created>
  <dcterms:modified xsi:type="dcterms:W3CDTF">2023-04-17T22:25:19Z</dcterms:modified>
</cp:coreProperties>
</file>